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74" r:id="rId2"/>
    <p:sldMasterId id="2147483792" r:id="rId3"/>
    <p:sldMasterId id="2147483810" r:id="rId4"/>
    <p:sldMasterId id="2147483828" r:id="rId5"/>
    <p:sldMasterId id="2147483846" r:id="rId6"/>
  </p:sldMasterIdLst>
  <p:notesMasterIdLst>
    <p:notesMasterId r:id="rId41"/>
  </p:notesMasterIdLst>
  <p:handoutMasterIdLst>
    <p:handoutMasterId r:id="rId42"/>
  </p:handoutMasterIdLst>
  <p:sldIdLst>
    <p:sldId id="825" r:id="rId7"/>
    <p:sldId id="737" r:id="rId8"/>
    <p:sldId id="834" r:id="rId9"/>
    <p:sldId id="826" r:id="rId10"/>
    <p:sldId id="803" r:id="rId11"/>
    <p:sldId id="839" r:id="rId12"/>
    <p:sldId id="796" r:id="rId13"/>
    <p:sldId id="835" r:id="rId14"/>
    <p:sldId id="840" r:id="rId15"/>
    <p:sldId id="837" r:id="rId16"/>
    <p:sldId id="841" r:id="rId17"/>
    <p:sldId id="808" r:id="rId18"/>
    <p:sldId id="842" r:id="rId19"/>
    <p:sldId id="827" r:id="rId20"/>
    <p:sldId id="814" r:id="rId21"/>
    <p:sldId id="843" r:id="rId22"/>
    <p:sldId id="665" r:id="rId23"/>
    <p:sldId id="781" r:id="rId24"/>
    <p:sldId id="783" r:id="rId25"/>
    <p:sldId id="784" r:id="rId26"/>
    <p:sldId id="828" r:id="rId27"/>
    <p:sldId id="820" r:id="rId28"/>
    <p:sldId id="844" r:id="rId29"/>
    <p:sldId id="831" r:id="rId30"/>
    <p:sldId id="822" r:id="rId31"/>
    <p:sldId id="821" r:id="rId32"/>
    <p:sldId id="811" r:id="rId33"/>
    <p:sldId id="818" r:id="rId34"/>
    <p:sldId id="829" r:id="rId35"/>
    <p:sldId id="790" r:id="rId36"/>
    <p:sldId id="823" r:id="rId37"/>
    <p:sldId id="791" r:id="rId38"/>
    <p:sldId id="792" r:id="rId39"/>
    <p:sldId id="830" r:id="rId40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8">
          <p15:clr>
            <a:srgbClr val="A4A3A4"/>
          </p15:clr>
        </p15:guide>
        <p15:guide id="2" orient="horz" pos="4226">
          <p15:clr>
            <a:srgbClr val="A4A3A4"/>
          </p15:clr>
        </p15:guide>
        <p15:guide id="3" orient="horz" pos="386">
          <p15:clr>
            <a:srgbClr val="A4A3A4"/>
          </p15:clr>
        </p15:guide>
        <p15:guide id="4" orient="horz" pos="989">
          <p15:clr>
            <a:srgbClr val="A4A3A4"/>
          </p15:clr>
        </p15:guide>
        <p15:guide id="5" orient="horz" pos="4082">
          <p15:clr>
            <a:srgbClr val="A4A3A4"/>
          </p15:clr>
        </p15:guide>
        <p15:guide id="6" orient="horz" pos="4246">
          <p15:clr>
            <a:srgbClr val="A4A3A4"/>
          </p15:clr>
        </p15:guide>
        <p15:guide id="7" orient="horz" pos="2326">
          <p15:clr>
            <a:srgbClr val="A4A3A4"/>
          </p15:clr>
        </p15:guide>
        <p15:guide id="8" orient="horz" pos="3805">
          <p15:clr>
            <a:srgbClr val="A4A3A4"/>
          </p15:clr>
        </p15:guide>
        <p15:guide id="9" orient="horz" pos="3648">
          <p15:clr>
            <a:srgbClr val="A4A3A4"/>
          </p15:clr>
        </p15:guide>
        <p15:guide id="10" orient="horz" pos="629">
          <p15:clr>
            <a:srgbClr val="A4A3A4"/>
          </p15:clr>
        </p15:guide>
        <p15:guide id="11" orient="horz" pos="4119">
          <p15:clr>
            <a:srgbClr val="A4A3A4"/>
          </p15:clr>
        </p15:guide>
        <p15:guide id="12" orient="horz" pos="4177">
          <p15:clr>
            <a:srgbClr val="A4A3A4"/>
          </p15:clr>
        </p15:guide>
        <p15:guide id="13" orient="horz" pos="1301">
          <p15:clr>
            <a:srgbClr val="A4A3A4"/>
          </p15:clr>
        </p15:guide>
        <p15:guide id="14" orient="horz" pos="2800">
          <p15:clr>
            <a:srgbClr val="A4A3A4"/>
          </p15:clr>
        </p15:guide>
        <p15:guide id="15" pos="2880">
          <p15:clr>
            <a:srgbClr val="A4A3A4"/>
          </p15:clr>
        </p15:guide>
        <p15:guide id="16" pos="5602">
          <p15:clr>
            <a:srgbClr val="A4A3A4"/>
          </p15:clr>
        </p15:guide>
        <p15:guide id="17" pos="228">
          <p15:clr>
            <a:srgbClr val="A4A3A4"/>
          </p15:clr>
        </p15:guide>
        <p15:guide id="18" pos="5544">
          <p15:clr>
            <a:srgbClr val="A4A3A4"/>
          </p15:clr>
        </p15:guide>
        <p15:guide id="19" pos="464">
          <p15:clr>
            <a:srgbClr val="A4A3A4"/>
          </p15:clr>
        </p15:guide>
        <p15:guide id="20" pos="155">
          <p15:clr>
            <a:srgbClr val="A4A3A4"/>
          </p15:clr>
        </p15:guide>
        <p15:guide id="21" pos="3001">
          <p15:clr>
            <a:srgbClr val="A4A3A4"/>
          </p15:clr>
        </p15:guide>
        <p15:guide id="22" pos="5297">
          <p15:clr>
            <a:srgbClr val="A4A3A4"/>
          </p15:clr>
        </p15:guide>
        <p15:guide id="23" pos="378">
          <p15:clr>
            <a:srgbClr val="A4A3A4"/>
          </p15:clr>
        </p15:guide>
        <p15:guide id="24" pos="27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2D6BB5"/>
    <a:srgbClr val="87B0E1"/>
    <a:srgbClr val="4785D1"/>
    <a:srgbClr val="F73F66"/>
    <a:srgbClr val="51752D"/>
    <a:srgbClr val="0066CC"/>
    <a:srgbClr val="339933"/>
    <a:srgbClr val="0082BC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7" autoAdjust="0"/>
    <p:restoredTop sz="99853" autoAdjust="0"/>
  </p:normalViewPr>
  <p:slideViewPr>
    <p:cSldViewPr snapToObjects="1" showGuides="1">
      <p:cViewPr varScale="1">
        <p:scale>
          <a:sx n="87" d="100"/>
          <a:sy n="87" d="100"/>
        </p:scale>
        <p:origin x="-1248" y="-90"/>
      </p:cViewPr>
      <p:guideLst>
        <p:guide orient="horz" pos="2158"/>
        <p:guide orient="horz" pos="4226"/>
        <p:guide orient="horz" pos="386"/>
        <p:guide orient="horz" pos="989"/>
        <p:guide orient="horz" pos="4082"/>
        <p:guide orient="horz" pos="4246"/>
        <p:guide orient="horz" pos="2326"/>
        <p:guide orient="horz" pos="3805"/>
        <p:guide orient="horz" pos="3648"/>
        <p:guide orient="horz" pos="629"/>
        <p:guide orient="horz" pos="4119"/>
        <p:guide orient="horz" pos="4177"/>
        <p:guide orient="horz" pos="1301"/>
        <p:guide orient="horz" pos="2800"/>
        <p:guide pos="2880"/>
        <p:guide pos="5602"/>
        <p:guide pos="228"/>
        <p:guide pos="5544"/>
        <p:guide pos="464"/>
        <p:guide pos="155"/>
        <p:guide pos="3001"/>
        <p:guide pos="5297"/>
        <p:guide pos="378"/>
        <p:guide pos="27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notesViewPr>
    <p:cSldViewPr snapToObjects="1" showGuides="1">
      <p:cViewPr varScale="1">
        <p:scale>
          <a:sx n="67" d="100"/>
          <a:sy n="67" d="100"/>
        </p:scale>
        <p:origin x="-2796" y="-96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0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3247827773533597"/>
          <c:y val="3.406894119730014E-2"/>
          <c:w val="0.6536772842329347"/>
          <c:h val="0.93186211760539972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Sin asalariados</c:v>
                </c:pt>
                <c:pt idx="1">
                  <c:v>Micro &lt; 10</c:v>
                </c:pt>
                <c:pt idx="2">
                  <c:v>Pequeña 10-49</c:v>
                </c:pt>
                <c:pt idx="3">
                  <c:v>Mediana 50-199</c:v>
                </c:pt>
                <c:pt idx="4">
                  <c:v>200-499</c:v>
                </c:pt>
                <c:pt idx="5">
                  <c:v>500-999</c:v>
                </c:pt>
                <c:pt idx="6">
                  <c:v>1.000-5.000</c:v>
                </c:pt>
                <c:pt idx="7">
                  <c:v>+5.000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6.0000000000000019E-2</c:v>
                </c:pt>
                <c:pt idx="1">
                  <c:v>0.27029999999999998</c:v>
                </c:pt>
                <c:pt idx="2">
                  <c:v>0.27950000000000008</c:v>
                </c:pt>
                <c:pt idx="3">
                  <c:v>0.17550000000000004</c:v>
                </c:pt>
                <c:pt idx="4">
                  <c:v>8.0000000000000029E-2</c:v>
                </c:pt>
                <c:pt idx="5">
                  <c:v>3.6500000000000005E-2</c:v>
                </c:pt>
                <c:pt idx="6">
                  <c:v>5.1999999999999998E-2</c:v>
                </c:pt>
                <c:pt idx="7">
                  <c:v>4.3800000000000013E-2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C1-4A33-ABED-38C18B1564EC}"/>
            </c:ext>
          </c:extLst>
        </c:ser>
        <c:gapWidth val="61"/>
        <c:axId val="160802304"/>
        <c:axId val="160803840"/>
      </c:barChart>
      <c:catAx>
        <c:axId val="160802304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+mn-lt"/>
              </a:defRPr>
            </a:pPr>
            <a:endParaRPr lang="es-ES"/>
          </a:p>
        </c:txPr>
        <c:crossAx val="160803840"/>
        <c:crosses val="autoZero"/>
        <c:auto val="1"/>
        <c:lblAlgn val="ctr"/>
        <c:lblOffset val="100"/>
      </c:catAx>
      <c:valAx>
        <c:axId val="160803840"/>
        <c:scaling>
          <c:orientation val="minMax"/>
        </c:scaling>
        <c:delete val="1"/>
        <c:axPos val="t"/>
        <c:numFmt formatCode="0%" sourceLinked="1"/>
        <c:tickLblPos val="none"/>
        <c:crossAx val="160802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0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EB-4C11-9F5E-B276A045B79E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EB-4C11-9F5E-B276A045B79E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EB-4C11-9F5E-B276A045B7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0.73110000000000019</c:v>
                </c:pt>
                <c:pt idx="1">
                  <c:v>0.26890000000000008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EB-4C11-9F5E-B276A045B79E}"/>
            </c:ext>
          </c:extLst>
        </c:ser>
        <c:dLbls>
          <c:showVal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rgbClr val="00B050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rgbClr val="C00000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87487139739103092"/>
          <c:y val="0.2986437654113468"/>
          <c:w val="0.11226834171203202"/>
          <c:h val="0.2423767489038014"/>
        </c:manualLayout>
      </c:layout>
      <c:txPr>
        <a:bodyPr/>
        <a:lstStyle/>
        <a:p>
          <a:pPr>
            <a:defRPr sz="2000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autoTitleDeleted val="1"/>
    <c:plotArea>
      <c:layout>
        <c:manualLayout>
          <c:layoutTarget val="inner"/>
          <c:xMode val="edge"/>
          <c:yMode val="edge"/>
          <c:x val="0.26374846967013876"/>
          <c:y val="2.958966331421144E-2"/>
          <c:w val="0.73625154744018795"/>
          <c:h val="0.8210033787642452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España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C6-4BC4-881C-1CCDAED916CD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C6-4BC4-881C-1CCDAED916CD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C6-4BC4-881C-1CCDAED916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0.63270000000000026</c:v>
                </c:pt>
                <c:pt idx="1">
                  <c:v>0.36730000000000013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4C6-4BC4-881C-1CCDAED916CD}"/>
            </c:ext>
          </c:extLst>
        </c:ser>
        <c:dLbls>
          <c:showVal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600">
          <a:solidFill>
            <a:schemeClr val="bg1"/>
          </a:solidFill>
        </a:defRPr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bar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Extremadura</c:v>
                </c:pt>
                <c:pt idx="1">
                  <c:v>La Rioja</c:v>
                </c:pt>
                <c:pt idx="2">
                  <c:v>Asturias</c:v>
                </c:pt>
                <c:pt idx="3">
                  <c:v>Castilla La Mancha</c:v>
                </c:pt>
                <c:pt idx="4">
                  <c:v>Comunidad Valenciana</c:v>
                </c:pt>
                <c:pt idx="5">
                  <c:v>Madrid</c:v>
                </c:pt>
                <c:pt idx="6">
                  <c:v>Andalucía</c:v>
                </c:pt>
                <c:pt idx="7">
                  <c:v>España</c:v>
                </c:pt>
                <c:pt idx="8">
                  <c:v>Castilla y León</c:v>
                </c:pt>
                <c:pt idx="9">
                  <c:v>Galicia</c:v>
                </c:pt>
                <c:pt idx="10">
                  <c:v>Cataluña</c:v>
                </c:pt>
                <c:pt idx="11">
                  <c:v>Navarra</c:v>
                </c:pt>
                <c:pt idx="12">
                  <c:v>Cantabria</c:v>
                </c:pt>
                <c:pt idx="13">
                  <c:v>Aragón</c:v>
                </c:pt>
                <c:pt idx="14">
                  <c:v>País Vasco</c:v>
                </c:pt>
                <c:pt idx="15">
                  <c:v>Baleares</c:v>
                </c:pt>
              </c:strCache>
            </c:strRef>
          </c:cat>
          <c:val>
            <c:numRef>
              <c:f>Hoja1!$B$2:$B$17</c:f>
              <c:numCache>
                <c:formatCode>0%</c:formatCode>
                <c:ptCount val="16"/>
                <c:pt idx="0">
                  <c:v>0.4471</c:v>
                </c:pt>
                <c:pt idx="1">
                  <c:v>0.48070000000000002</c:v>
                </c:pt>
                <c:pt idx="2">
                  <c:v>0.55170000000000019</c:v>
                </c:pt>
                <c:pt idx="3">
                  <c:v>0.55810000000000004</c:v>
                </c:pt>
                <c:pt idx="4">
                  <c:v>0.57670000000000021</c:v>
                </c:pt>
                <c:pt idx="5">
                  <c:v>0.57740000000000002</c:v>
                </c:pt>
                <c:pt idx="6">
                  <c:v>0.62600000000000022</c:v>
                </c:pt>
                <c:pt idx="7">
                  <c:v>0.63274714114000019</c:v>
                </c:pt>
                <c:pt idx="8">
                  <c:v>0.64400000000000024</c:v>
                </c:pt>
                <c:pt idx="9">
                  <c:v>0.64650000000000019</c:v>
                </c:pt>
                <c:pt idx="10">
                  <c:v>0.64880000000000027</c:v>
                </c:pt>
                <c:pt idx="11">
                  <c:v>0.67070000000000041</c:v>
                </c:pt>
                <c:pt idx="12">
                  <c:v>0.70300000000000018</c:v>
                </c:pt>
                <c:pt idx="13">
                  <c:v>0.73110000000000019</c:v>
                </c:pt>
                <c:pt idx="14">
                  <c:v>0.76490000000000025</c:v>
                </c:pt>
                <c:pt idx="15">
                  <c:v>0.81780000000000019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>
                <a:alpha val="58039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Extremadura</c:v>
                </c:pt>
                <c:pt idx="1">
                  <c:v>La Rioja</c:v>
                </c:pt>
                <c:pt idx="2">
                  <c:v>Asturias</c:v>
                </c:pt>
                <c:pt idx="3">
                  <c:v>Castilla La Mancha</c:v>
                </c:pt>
                <c:pt idx="4">
                  <c:v>Comunidad Valenciana</c:v>
                </c:pt>
                <c:pt idx="5">
                  <c:v>Madrid</c:v>
                </c:pt>
                <c:pt idx="6">
                  <c:v>Andalucía</c:v>
                </c:pt>
                <c:pt idx="7">
                  <c:v>España</c:v>
                </c:pt>
                <c:pt idx="8">
                  <c:v>Castilla y León</c:v>
                </c:pt>
                <c:pt idx="9">
                  <c:v>Galicia</c:v>
                </c:pt>
                <c:pt idx="10">
                  <c:v>Cataluña</c:v>
                </c:pt>
                <c:pt idx="11">
                  <c:v>Navarra</c:v>
                </c:pt>
                <c:pt idx="12">
                  <c:v>Cantabria</c:v>
                </c:pt>
                <c:pt idx="13">
                  <c:v>Aragón</c:v>
                </c:pt>
                <c:pt idx="14">
                  <c:v>País Vasco</c:v>
                </c:pt>
                <c:pt idx="15">
                  <c:v>Baleares</c:v>
                </c:pt>
              </c:strCache>
            </c:strRef>
          </c:cat>
          <c:val>
            <c:numRef>
              <c:f>Hoja1!$C$2:$C$17</c:f>
              <c:numCache>
                <c:formatCode>0%</c:formatCode>
                <c:ptCount val="16"/>
                <c:pt idx="0">
                  <c:v>0.55289999999999995</c:v>
                </c:pt>
                <c:pt idx="1">
                  <c:v>0.51929999999999998</c:v>
                </c:pt>
                <c:pt idx="2">
                  <c:v>0.44829999999999998</c:v>
                </c:pt>
                <c:pt idx="3">
                  <c:v>0.44190000000000002</c:v>
                </c:pt>
                <c:pt idx="4">
                  <c:v>0.42330000000000012</c:v>
                </c:pt>
                <c:pt idx="5">
                  <c:v>0.42260000000000009</c:v>
                </c:pt>
                <c:pt idx="6">
                  <c:v>0.37400000000000011</c:v>
                </c:pt>
                <c:pt idx="7">
                  <c:v>0.36725285885999998</c:v>
                </c:pt>
                <c:pt idx="8">
                  <c:v>0.35600000000000009</c:v>
                </c:pt>
                <c:pt idx="9">
                  <c:v>0.35350000000000009</c:v>
                </c:pt>
                <c:pt idx="10">
                  <c:v>0.35120000000000001</c:v>
                </c:pt>
                <c:pt idx="11">
                  <c:v>0.32930000000000015</c:v>
                </c:pt>
                <c:pt idx="12">
                  <c:v>0.29700000000000015</c:v>
                </c:pt>
                <c:pt idx="13">
                  <c:v>0.26890000000000008</c:v>
                </c:pt>
                <c:pt idx="14">
                  <c:v>0.2351</c:v>
                </c:pt>
                <c:pt idx="15">
                  <c:v>0.18220000000000006</c:v>
                </c:pt>
              </c:numCache>
            </c:numRef>
          </c:val>
        </c:ser>
        <c:gapWidth val="68"/>
        <c:overlap val="100"/>
        <c:axId val="146416768"/>
        <c:axId val="146418304"/>
      </c:barChart>
      <c:catAx>
        <c:axId val="1464167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  <a:latin typeface="Calibri" panose="020F0502020204030204" pitchFamily="34" charset="0"/>
              </a:defRPr>
            </a:pPr>
            <a:endParaRPr lang="es-ES"/>
          </a:p>
        </c:txPr>
        <c:crossAx val="146418304"/>
        <c:crosses val="autoZero"/>
        <c:auto val="1"/>
        <c:lblAlgn val="ctr"/>
        <c:lblOffset val="100"/>
      </c:catAx>
      <c:valAx>
        <c:axId val="146418304"/>
        <c:scaling>
          <c:orientation val="minMax"/>
        </c:scaling>
        <c:delete val="1"/>
        <c:axPos val="b"/>
        <c:numFmt formatCode="0%" sourceLinked="1"/>
        <c:tickLblPos val="none"/>
        <c:crossAx val="14641676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rgbClr val="51752D"/>
                </a:solidFill>
                <a:latin typeface="Calibri" panose="020F05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C00000"/>
                </a:solidFill>
                <a:latin typeface="Calibri" panose="020F0502020204030204" pitchFamily="34" charset="0"/>
              </a:defRPr>
            </a:pPr>
            <a:endParaRPr lang="es-ES"/>
          </a:p>
        </c:txPr>
      </c:legendEntry>
      <c:layout/>
      <c:txPr>
        <a:bodyPr/>
        <a:lstStyle/>
        <a:p>
          <a:pPr>
            <a:defRPr sz="1400">
              <a:latin typeface="Calibri" panose="020F0502020204030204" pitchFamily="34" charset="0"/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autoTitleDeleted val="1"/>
    <c:plotArea>
      <c:layout>
        <c:manualLayout>
          <c:layoutTarget val="inner"/>
          <c:xMode val="edge"/>
          <c:yMode val="edge"/>
          <c:x val="0.34914054381563642"/>
          <c:y val="5.0127145151569692E-2"/>
          <c:w val="0.63857279085201413"/>
          <c:h val="0.91363601824894658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Mano de obra no cualificada</c:v>
                </c:pt>
                <c:pt idx="1">
                  <c:v>Técnicos juniors</c:v>
                </c:pt>
                <c:pt idx="2">
                  <c:v>Técnicos especializados</c:v>
                </c:pt>
                <c:pt idx="3">
                  <c:v>Mandos Intermedios</c:v>
                </c:pt>
                <c:pt idx="4">
                  <c:v>Directores de departamento</c:v>
                </c:pt>
                <c:pt idx="5">
                  <c:v>Gerentes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8.3600000000000063E-2</c:v>
                </c:pt>
                <c:pt idx="1">
                  <c:v>0.1108</c:v>
                </c:pt>
                <c:pt idx="2">
                  <c:v>0.64450000000000018</c:v>
                </c:pt>
                <c:pt idx="3">
                  <c:v>0.14970000000000006</c:v>
                </c:pt>
                <c:pt idx="4">
                  <c:v>1.1400000000000004E-2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0A-4DCF-A78E-D8343BE3AE92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Mano de obra no cualificada</c:v>
                </c:pt>
                <c:pt idx="1">
                  <c:v>Técnicos juniors</c:v>
                </c:pt>
                <c:pt idx="2">
                  <c:v>Técnicos especializados</c:v>
                </c:pt>
                <c:pt idx="3">
                  <c:v>Mandos Intermedios</c:v>
                </c:pt>
                <c:pt idx="4">
                  <c:v>Directores de departamento</c:v>
                </c:pt>
                <c:pt idx="5">
                  <c:v>Gerentes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9.1500000000000026E-2</c:v>
                </c:pt>
                <c:pt idx="1">
                  <c:v>0.1193</c:v>
                </c:pt>
                <c:pt idx="2">
                  <c:v>0.64600000000000024</c:v>
                </c:pt>
                <c:pt idx="3">
                  <c:v>9.6700000000000022E-2</c:v>
                </c:pt>
                <c:pt idx="4">
                  <c:v>3.95E-2</c:v>
                </c:pt>
                <c:pt idx="5">
                  <c:v>7.0000000000000019E-3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0A-4DCF-A78E-D8343BE3AE92}"/>
            </c:ext>
          </c:extLst>
        </c:ser>
        <c:gapWidth val="36"/>
        <c:axId val="146565376"/>
        <c:axId val="146563840"/>
      </c:barChart>
      <c:valAx>
        <c:axId val="146563840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46565376"/>
        <c:crosses val="autoZero"/>
        <c:crossBetween val="between"/>
      </c:valAx>
      <c:catAx>
        <c:axId val="146565376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  <c:crossAx val="146563840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73649023982320283"/>
          <c:y val="0.55779409661408552"/>
          <c:w val="0.24419320954167956"/>
          <c:h val="0.21868892408919224"/>
        </c:manualLayout>
      </c:layout>
      <c:txPr>
        <a:bodyPr/>
        <a:lstStyle/>
        <a:p>
          <a:pPr>
            <a:defRPr sz="2000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0"/>
  <c:chart>
    <c:autoTitleDeleted val="1"/>
    <c:plotArea>
      <c:layout>
        <c:manualLayout>
          <c:layoutTarget val="inner"/>
          <c:xMode val="edge"/>
          <c:yMode val="edge"/>
          <c:x val="0.34914054381563642"/>
          <c:y val="5.0127145151569692E-2"/>
          <c:w val="0.63857279085201413"/>
          <c:h val="0.91363601824894658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Formación Secundaria</c:v>
                </c:pt>
                <c:pt idx="1">
                  <c:v>FP Medio</c:v>
                </c:pt>
                <c:pt idx="2">
                  <c:v>FP Superior</c:v>
                </c:pt>
                <c:pt idx="3">
                  <c:v>Titulación Superior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0.12400000000000003</c:v>
                </c:pt>
                <c:pt idx="1">
                  <c:v>0.2</c:v>
                </c:pt>
                <c:pt idx="2">
                  <c:v>0.33410000000000012</c:v>
                </c:pt>
                <c:pt idx="3">
                  <c:v>0.34190000000000009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A0-4103-ADAF-7025063897C5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Formación Secundaria</c:v>
                </c:pt>
                <c:pt idx="1">
                  <c:v>FP Medio</c:v>
                </c:pt>
                <c:pt idx="2">
                  <c:v>FP Superior</c:v>
                </c:pt>
                <c:pt idx="3">
                  <c:v>Titulación Superior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0.12413158970167559</c:v>
                </c:pt>
                <c:pt idx="1">
                  <c:v>0.18788312219043737</c:v>
                </c:pt>
                <c:pt idx="2">
                  <c:v>0.27768696362893353</c:v>
                </c:pt>
                <c:pt idx="3">
                  <c:v>0.41029832447895376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A0-4103-ADAF-7025063897C5}"/>
            </c:ext>
          </c:extLst>
        </c:ser>
        <c:axId val="146855424"/>
        <c:axId val="146853888"/>
      </c:barChart>
      <c:valAx>
        <c:axId val="14685388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46855424"/>
        <c:crosses val="autoZero"/>
        <c:crossBetween val="between"/>
      </c:valAx>
      <c:catAx>
        <c:axId val="146855424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  <c:crossAx val="14685388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75580680429447289"/>
          <c:y val="0.29296699430527146"/>
          <c:w val="0.24419320954167956"/>
          <c:h val="0.21868892408919224"/>
        </c:manualLayout>
      </c:layout>
      <c:txPr>
        <a:bodyPr/>
        <a:lstStyle/>
        <a:p>
          <a:pPr>
            <a:defRPr sz="2000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0"/>
  <c:chart>
    <c:autoTitleDeleted val="1"/>
    <c:plotArea>
      <c:layout>
        <c:manualLayout>
          <c:layoutTarget val="inner"/>
          <c:xMode val="edge"/>
          <c:yMode val="edge"/>
          <c:x val="0.42710292290755592"/>
          <c:y val="5.0127055203194146E-2"/>
          <c:w val="0.43132126733393283"/>
          <c:h val="0.91363601824894658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Falta de candidatos</c:v>
                </c:pt>
                <c:pt idx="1">
                  <c:v>Falta de competencias técnicas</c:v>
                </c:pt>
                <c:pt idx="2">
                  <c:v>Falta de experiencia</c:v>
                </c:pt>
                <c:pt idx="3">
                  <c:v>Falta de habilidades de empleabilidad</c:v>
                </c:pt>
                <c:pt idx="4">
                  <c:v>Pretensión de un mayor salario que el ofrecido</c:v>
                </c:pt>
                <c:pt idx="5">
                  <c:v>Lugar geográfico no deseable</c:v>
                </c:pt>
                <c:pt idx="6">
                  <c:v>Falta de encaje con la cultura de la empresa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0.89680000000000004</c:v>
                </c:pt>
                <c:pt idx="1">
                  <c:v>0.85260000000000025</c:v>
                </c:pt>
                <c:pt idx="2">
                  <c:v>0.8155</c:v>
                </c:pt>
                <c:pt idx="3">
                  <c:v>0.55020000000000002</c:v>
                </c:pt>
                <c:pt idx="4">
                  <c:v>0.45340000000000008</c:v>
                </c:pt>
                <c:pt idx="5">
                  <c:v>0.26020000000000004</c:v>
                </c:pt>
                <c:pt idx="6">
                  <c:v>0.12150000000000002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E2-42AB-A4BF-335BECB6855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Falta de candidatos</c:v>
                </c:pt>
                <c:pt idx="1">
                  <c:v>Falta de competencias técnicas</c:v>
                </c:pt>
                <c:pt idx="2">
                  <c:v>Falta de experiencia</c:v>
                </c:pt>
                <c:pt idx="3">
                  <c:v>Falta de habilidades de empleabilidad</c:v>
                </c:pt>
                <c:pt idx="4">
                  <c:v>Pretensión de un mayor salario que el ofrecido</c:v>
                </c:pt>
                <c:pt idx="5">
                  <c:v>Lugar geográfico no deseable</c:v>
                </c:pt>
                <c:pt idx="6">
                  <c:v>Falta de encaje con la cultura de la empresa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0.82460000000000022</c:v>
                </c:pt>
                <c:pt idx="1">
                  <c:v>0.74680000000000024</c:v>
                </c:pt>
                <c:pt idx="2">
                  <c:v>0.76270000000000038</c:v>
                </c:pt>
                <c:pt idx="3">
                  <c:v>0.52480000000000004</c:v>
                </c:pt>
                <c:pt idx="4">
                  <c:v>0.46490000000000009</c:v>
                </c:pt>
                <c:pt idx="5">
                  <c:v>0.29250000000000009</c:v>
                </c:pt>
                <c:pt idx="6">
                  <c:v>0.28730000000000011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E2-42AB-A4BF-335BECB68557}"/>
            </c:ext>
          </c:extLst>
        </c:ser>
        <c:gapWidth val="56"/>
        <c:axId val="146868480"/>
        <c:axId val="146866944"/>
      </c:barChart>
      <c:valAx>
        <c:axId val="146866944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146868480"/>
        <c:crosses val="autoZero"/>
        <c:crossBetween val="between"/>
      </c:valAx>
      <c:catAx>
        <c:axId val="146868480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146866944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79576372827261599"/>
          <c:y val="0.43899634132916793"/>
          <c:w val="0.2025059084344164"/>
          <c:h val="0.21868892408919224"/>
        </c:manualLayout>
      </c:layout>
      <c:txPr>
        <a:bodyPr/>
        <a:lstStyle/>
        <a:p>
          <a:pPr>
            <a:defRPr sz="1800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3355626627020979"/>
          <c:y val="0.15111031267935551"/>
          <c:w val="0.66644373372979082"/>
          <c:h val="0.80581683457064324"/>
        </c:manualLayout>
      </c:layout>
      <c:barChart>
        <c:barDir val="bar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1.5337630768398393E-2"/>
                  <c:y val="2.963011352766362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F8-4348-BBEB-A030B2D0B8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688153841991983E-3"/>
                  <c:y val="5.6355270289833136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F8-4348-BBEB-A030B2D0B8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03867691558563E-2"/>
                  <c:y val="-9.7981808272931781E-1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F8-4348-BBEB-A030B2D0B8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Formación de trabajadores</c:v>
                </c:pt>
                <c:pt idx="1">
                  <c:v>Promoción interna</c:v>
                </c:pt>
                <c:pt idx="2">
                  <c:v>Se captan esos perfiles de otras empresas</c:v>
                </c:pt>
                <c:pt idx="3">
                  <c:v>Formación profesional dual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0.24050000000000005</c:v>
                </c:pt>
                <c:pt idx="1">
                  <c:v>0.24660000000000001</c:v>
                </c:pt>
                <c:pt idx="2">
                  <c:v>0.13869999999999999</c:v>
                </c:pt>
                <c:pt idx="3">
                  <c:v>3.0300000000000001E-2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F8-4348-BBEB-A030B2D0B88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dLbls>
            <c:dLbl>
              <c:idx val="0"/>
              <c:layout>
                <c:manualLayout>
                  <c:x val="6.1898733915010931E-3"/>
                  <c:y val="2.58533646016546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F8-4348-BBEB-A030B2D0B88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74683478752711E-3"/>
                  <c:y val="2.5853364601655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4F8-4348-BBEB-A030B2D0B88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898733915010879E-3"/>
                  <c:y val="1.034134584066184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F8-4348-BBEB-A030B2D0B88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702676042186031E-2"/>
                  <c:y val="2.1041433106759207E-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4F8-4348-BBEB-A030B2D0B88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034134584066184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4F8-4348-BBEB-A030B2D0B88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424050436258135E-3"/>
                  <c:y val="1.292668230082726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4F8-4348-BBEB-A030B2D0B88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474683478752711E-3"/>
                  <c:y val="2.58533646016546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4F8-4348-BBEB-A030B2D0B8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Formación de trabajadores</c:v>
                </c:pt>
                <c:pt idx="1">
                  <c:v>Promoción interna</c:v>
                </c:pt>
                <c:pt idx="2">
                  <c:v>Se captan esos perfiles de otras empresas</c:v>
                </c:pt>
                <c:pt idx="3">
                  <c:v>Formación profesional dual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0.42690000000000011</c:v>
                </c:pt>
                <c:pt idx="1">
                  <c:v>0.31490000000000012</c:v>
                </c:pt>
                <c:pt idx="2">
                  <c:v>0.21050000000000005</c:v>
                </c:pt>
                <c:pt idx="3">
                  <c:v>0.12520000000000001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4F8-4348-BBEB-A030B2D0B88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6871393845238239E-2"/>
                  <c:y val="-2.6718411758962809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4F8-4348-BBEB-A030B2D0B88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Formación de trabajadores</c:v>
                </c:pt>
                <c:pt idx="1">
                  <c:v>Promoción interna</c:v>
                </c:pt>
                <c:pt idx="2">
                  <c:v>Se captan esos perfiles de otras empresas</c:v>
                </c:pt>
                <c:pt idx="3">
                  <c:v>Formación profesional dual</c:v>
                </c:pt>
              </c:strCache>
            </c:strRef>
          </c:cat>
          <c:val>
            <c:numRef>
              <c:f>Hoja1!$D$2:$D$5</c:f>
              <c:numCache>
                <c:formatCode>0.0%</c:formatCode>
                <c:ptCount val="4"/>
                <c:pt idx="0">
                  <c:v>0.25690000000000002</c:v>
                </c:pt>
                <c:pt idx="1">
                  <c:v>0.3374000000000002</c:v>
                </c:pt>
                <c:pt idx="2">
                  <c:v>0.43090000000000012</c:v>
                </c:pt>
                <c:pt idx="3">
                  <c:v>0.34350000000000008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4F8-4348-BBEB-A030B2D0B88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0"/>
                  <c:y val="-2.672051590227349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672472418889483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8E-446C-A39D-B51A016460B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Formación de trabajadores</c:v>
                </c:pt>
                <c:pt idx="1">
                  <c:v>Promoción interna</c:v>
                </c:pt>
                <c:pt idx="2">
                  <c:v>Se captan esos perfiles de otras empresas</c:v>
                </c:pt>
                <c:pt idx="3">
                  <c:v>Formación profesional dual</c:v>
                </c:pt>
              </c:strCache>
            </c:strRef>
          </c:cat>
          <c:val>
            <c:numRef>
              <c:f>Hoja1!$E$2:$E$5</c:f>
              <c:numCache>
                <c:formatCode>0.0%</c:formatCode>
                <c:ptCount val="4"/>
                <c:pt idx="0">
                  <c:v>7.580000000000002E-2</c:v>
                </c:pt>
                <c:pt idx="1">
                  <c:v>0.10110000000000002</c:v>
                </c:pt>
                <c:pt idx="2">
                  <c:v>0.22</c:v>
                </c:pt>
                <c:pt idx="3">
                  <c:v>0.50109999999999999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4F8-4348-BBEB-A030B2D0B886}"/>
            </c:ext>
          </c:extLst>
        </c:ser>
        <c:dLbls>
          <c:showVal val="1"/>
        </c:dLbls>
        <c:gapWidth val="53"/>
        <c:overlap val="100"/>
        <c:axId val="146933248"/>
        <c:axId val="146934784"/>
      </c:barChart>
      <c:catAx>
        <c:axId val="146933248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  <c:crossAx val="146934784"/>
        <c:crosses val="autoZero"/>
        <c:auto val="1"/>
        <c:lblAlgn val="ctr"/>
        <c:lblOffset val="100"/>
      </c:catAx>
      <c:valAx>
        <c:axId val="146934784"/>
        <c:scaling>
          <c:orientation val="minMax"/>
        </c:scaling>
        <c:delete val="1"/>
        <c:axPos val="t"/>
        <c:numFmt formatCode="0%" sourceLinked="1"/>
        <c:tickLblPos val="none"/>
        <c:crossAx val="14693324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75000"/>
                  </a:schemeClr>
                </a:solidFill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es-ES"/>
          </a:p>
        </c:txPr>
      </c:legendEntry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6326872771712232"/>
          <c:y val="0.15111031267935551"/>
          <c:w val="0.60232571564945159"/>
          <c:h val="0.80581683457064324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1"/>
              <c:layout>
                <c:manualLayout>
                  <c:x val="0"/>
                  <c:y val="-1.088527063179740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7C-4356-9538-B826BAB7276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El déficit formativo obliga a las empresas a invertir tiempo y recursos en la formación de sus trabajadores</c:v>
                </c:pt>
                <c:pt idx="1">
                  <c:v>La Universidad ofrece una formación suficiente a los estudiantes 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0.81230000000000002</c:v>
                </c:pt>
                <c:pt idx="1">
                  <c:v>0.38800000000000012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7C-4356-9538-B826BAB7276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dLbl>
              <c:idx val="0"/>
              <c:layout>
                <c:manualLayout>
                  <c:x val="6.1898733915010931E-3"/>
                  <c:y val="2.58533646016546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7C-4356-9538-B826BAB7276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74683478752711E-3"/>
                  <c:y val="2.5853364601655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7C-4356-9538-B826BAB7276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898733915010879E-3"/>
                  <c:y val="1.034134584066184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57C-4356-9538-B826BAB7276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949366957505431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7C-4356-9538-B826BAB7276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034134584066184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57C-4356-9538-B826BAB7276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424050436258135E-3"/>
                  <c:y val="1.292668230082726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7C-4356-9538-B826BAB7276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474683478752711E-3"/>
                  <c:y val="2.585336460165462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57C-4356-9538-B826BAB72764}"/>
                </c:ex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El déficit formativo obliga a las empresas a invertir tiempo y recursos en la formación de sus trabajadores</c:v>
                </c:pt>
                <c:pt idx="1">
                  <c:v>La Universidad ofrece una formación suficiente a los estudiantes 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>
                  <c:v>0.84880000000000022</c:v>
                </c:pt>
                <c:pt idx="1">
                  <c:v>0.47800000000000009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57C-4356-9538-B826BAB72764}"/>
            </c:ext>
          </c:extLst>
        </c:ser>
        <c:dLbls>
          <c:showVal val="1"/>
        </c:dLbls>
        <c:gapWidth val="143"/>
        <c:axId val="147278080"/>
        <c:axId val="147296256"/>
      </c:barChart>
      <c:catAx>
        <c:axId val="147278080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  <c:crossAx val="147296256"/>
        <c:crosses val="autoZero"/>
        <c:auto val="1"/>
        <c:lblAlgn val="ctr"/>
        <c:lblOffset val="100"/>
      </c:catAx>
      <c:valAx>
        <c:axId val="147296256"/>
        <c:scaling>
          <c:orientation val="minMax"/>
          <c:max val="1"/>
        </c:scaling>
        <c:delete val="1"/>
        <c:axPos val="t"/>
        <c:numFmt formatCode="0%" sourceLinked="1"/>
        <c:tickLblPos val="none"/>
        <c:crossAx val="14727808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</c:legendEntry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29849639220710261"/>
          <c:y val="0.15111031267935551"/>
          <c:w val="0.70150360779289744"/>
          <c:h val="0.80581683457064324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Estudiantes de Formación Profesional</c:v>
                </c:pt>
                <c:pt idx="1">
                  <c:v>Estudiantes universitarios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0.63720000000000021</c:v>
                </c:pt>
                <c:pt idx="1">
                  <c:v>0.34970000000000001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55-42D4-9648-C4E4490BE5F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Estudiantes de Formación Profesional</c:v>
                </c:pt>
                <c:pt idx="1">
                  <c:v>Estudiantes universitarios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>
                  <c:v>0.68180000000000029</c:v>
                </c:pt>
                <c:pt idx="1">
                  <c:v>0.45529999999999998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55-42D4-9648-C4E4490BE5F0}"/>
            </c:ext>
          </c:extLst>
        </c:ser>
        <c:dLbls>
          <c:showVal val="1"/>
        </c:dLbls>
        <c:gapWidth val="154"/>
        <c:axId val="140463488"/>
        <c:axId val="140469376"/>
      </c:barChart>
      <c:catAx>
        <c:axId val="140463488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140469376"/>
        <c:crosses val="autoZero"/>
        <c:auto val="1"/>
        <c:lblAlgn val="ctr"/>
        <c:lblOffset val="100"/>
      </c:catAx>
      <c:valAx>
        <c:axId val="140469376"/>
        <c:scaling>
          <c:orientation val="minMax"/>
          <c:max val="1"/>
        </c:scaling>
        <c:delete val="1"/>
        <c:axPos val="t"/>
        <c:numFmt formatCode="0%" sourceLinked="1"/>
        <c:tickLblPos val="none"/>
        <c:crossAx val="1404634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8.6422251740127909E-2"/>
          <c:y val="1.6280242366232819E-2"/>
          <c:w val="0.83404257895023559"/>
          <c:h val="0.10713382273764459"/>
        </c:manualLayout>
      </c:layout>
      <c:txPr>
        <a:bodyPr/>
        <a:lstStyle/>
        <a:p>
          <a:pPr>
            <a:defRPr sz="1400" b="1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0"/>
  <c:chart>
    <c:autoTitleDeleted val="1"/>
    <c:plotArea>
      <c:layout>
        <c:manualLayout>
          <c:layoutTarget val="inner"/>
          <c:xMode val="edge"/>
          <c:yMode val="edge"/>
          <c:x val="0.44216398860558387"/>
          <c:y val="7.7538802100814125E-2"/>
          <c:w val="0.46986134480755937"/>
          <c:h val="0.91363601824894658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Comunicación en lengua materna</c:v>
                </c:pt>
                <c:pt idx="1">
                  <c:v>Competencia digital</c:v>
                </c:pt>
                <c:pt idx="2">
                  <c:v>Competencia matemática y competencias básicas en ciencia y tecnología</c:v>
                </c:pt>
                <c:pt idx="3">
                  <c:v>Aprender a aprender (Learnability)</c:v>
                </c:pt>
                <c:pt idx="4">
                  <c:v>Competencias sociales y cívicas</c:v>
                </c:pt>
                <c:pt idx="5">
                  <c:v>Conciencia y expresión cultural</c:v>
                </c:pt>
                <c:pt idx="6">
                  <c:v>Comunicación en lenguas extranjeras</c:v>
                </c:pt>
                <c:pt idx="7">
                  <c:v>Sentido de la iniciativa y espíritu de empresa</c:v>
                </c:pt>
              </c:strCache>
            </c:strRef>
          </c:cat>
          <c:val>
            <c:numRef>
              <c:f>Hoja1!$B$2:$B$9</c:f>
              <c:numCache>
                <c:formatCode>####.0</c:formatCode>
                <c:ptCount val="8"/>
                <c:pt idx="0">
                  <c:v>7.3003595654416804</c:v>
                </c:pt>
                <c:pt idx="1">
                  <c:v>6.8593538663092177</c:v>
                </c:pt>
                <c:pt idx="2">
                  <c:v>5.7264592854092919</c:v>
                </c:pt>
                <c:pt idx="3">
                  <c:v>5.7209941560991382</c:v>
                </c:pt>
                <c:pt idx="4">
                  <c:v>5.6502403467048552</c:v>
                </c:pt>
                <c:pt idx="5">
                  <c:v>5.1302413732938312</c:v>
                </c:pt>
                <c:pt idx="6">
                  <c:v>4.9544822671391096</c:v>
                </c:pt>
                <c:pt idx="7">
                  <c:v>4.4736197451452124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A2-468A-B9BA-E2885C21DB0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Comunicación en lengua materna</c:v>
                </c:pt>
                <c:pt idx="1">
                  <c:v>Competencia digital</c:v>
                </c:pt>
                <c:pt idx="2">
                  <c:v>Competencia matemática y competencias básicas en ciencia y tecnología</c:v>
                </c:pt>
                <c:pt idx="3">
                  <c:v>Aprender a aprender (Learnability)</c:v>
                </c:pt>
                <c:pt idx="4">
                  <c:v>Competencias sociales y cívicas</c:v>
                </c:pt>
                <c:pt idx="5">
                  <c:v>Conciencia y expresión cultural</c:v>
                </c:pt>
                <c:pt idx="6">
                  <c:v>Comunicación en lenguas extranjeras</c:v>
                </c:pt>
                <c:pt idx="7">
                  <c:v>Sentido de la iniciativa y espíritu de empresa</c:v>
                </c:pt>
              </c:strCache>
            </c:strRef>
          </c:cat>
          <c:val>
            <c:numRef>
              <c:f>Hoja1!$C$2:$C$9</c:f>
              <c:numCache>
                <c:formatCode>####.0</c:formatCode>
                <c:ptCount val="8"/>
                <c:pt idx="0">
                  <c:v>7.4506346230309779</c:v>
                </c:pt>
                <c:pt idx="1">
                  <c:v>6.9468548552349016</c:v>
                </c:pt>
                <c:pt idx="2">
                  <c:v>5.7744132432185769</c:v>
                </c:pt>
                <c:pt idx="3">
                  <c:v>5.6939424761661774</c:v>
                </c:pt>
                <c:pt idx="4">
                  <c:v>5.5865675268590547</c:v>
                </c:pt>
                <c:pt idx="5">
                  <c:v>5.0961636129768033</c:v>
                </c:pt>
                <c:pt idx="6">
                  <c:v>4.7621858686547931</c:v>
                </c:pt>
                <c:pt idx="7">
                  <c:v>4.7006046276994944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A2-468A-B9BA-E2885C21DB01}"/>
            </c:ext>
          </c:extLst>
        </c:ser>
        <c:gapWidth val="52"/>
        <c:axId val="148559360"/>
        <c:axId val="148557824"/>
      </c:barChart>
      <c:valAx>
        <c:axId val="148557824"/>
        <c:scaling>
          <c:orientation val="minMax"/>
          <c:min val="3"/>
        </c:scaling>
        <c:delete val="1"/>
        <c:axPos val="t"/>
        <c:numFmt formatCode="####.0" sourceLinked="1"/>
        <c:tickLblPos val="none"/>
        <c:crossAx val="148559360"/>
        <c:crosses val="autoZero"/>
        <c:crossBetween val="between"/>
      </c:valAx>
      <c:catAx>
        <c:axId val="148559360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s-ES"/>
          </a:p>
        </c:txPr>
        <c:crossAx val="148557824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79197152544599758"/>
          <c:y val="0.32436257994076434"/>
          <c:w val="0.2025059084344164"/>
          <c:h val="0.21868892408919224"/>
        </c:manualLayout>
      </c:layout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0224647978181642"/>
          <c:y val="0.14901707969947789"/>
          <c:w val="0.79432415215513685"/>
          <c:h val="0.7695015224002891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España</c:v>
                </c:pt>
              </c:strCache>
            </c:strRef>
          </c:tx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72-40F8-80A7-6F4600912E4F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72-40F8-80A7-6F4600912E4F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72-40F8-80A7-6F4600912E4F}"/>
              </c:ext>
            </c:extLst>
          </c:dPt>
          <c:dPt>
            <c:idx val="3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72-40F8-80A7-6F4600912E4F}"/>
              </c:ext>
            </c:extLst>
          </c:dPt>
          <c:dPt>
            <c:idx val="4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72-40F8-80A7-6F4600912E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Agricultura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Servicios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2.0400000000000001E-2</c:v>
                </c:pt>
                <c:pt idx="1">
                  <c:v>0.2707</c:v>
                </c:pt>
                <c:pt idx="2">
                  <c:v>4.3199999999999995E-2</c:v>
                </c:pt>
                <c:pt idx="3">
                  <c:v>0.18100000000000005</c:v>
                </c:pt>
                <c:pt idx="4">
                  <c:v>0.47840000000000016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72-40F8-80A7-6F4600912E4F}"/>
            </c:ext>
          </c:extLst>
        </c:ser>
        <c:firstSliceAng val="5"/>
        <c:holeSize val="33"/>
      </c:doughnutChart>
    </c:plotArea>
    <c:legend>
      <c:legendPos val="t"/>
      <c:legendEntry>
        <c:idx val="0"/>
        <c:txPr>
          <a:bodyPr/>
          <a:lstStyle/>
          <a:p>
            <a:pPr>
              <a:defRPr sz="1500" b="1">
                <a:solidFill>
                  <a:schemeClr val="bg2">
                    <a:lumMod val="50000"/>
                  </a:schemeClr>
                </a:solidFill>
                <a:latin typeface="+mn-lt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 b="1">
                <a:solidFill>
                  <a:schemeClr val="accent6">
                    <a:lumMod val="75000"/>
                  </a:schemeClr>
                </a:solidFill>
                <a:latin typeface="+mn-lt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500" b="1">
                <a:solidFill>
                  <a:schemeClr val="tx2"/>
                </a:solidFill>
                <a:latin typeface="+mn-lt"/>
              </a:defRPr>
            </a:pPr>
            <a:endParaRPr lang="es-ES"/>
          </a:p>
        </c:txPr>
      </c:legendEntry>
      <c:layout>
        <c:manualLayout>
          <c:xMode val="edge"/>
          <c:yMode val="edge"/>
          <c:x val="2.0853641710060898E-2"/>
          <c:y val="1.5910972055989916E-2"/>
          <c:w val="0.97820537861384604"/>
          <c:h val="0.12057134170837905"/>
        </c:manualLayout>
      </c:layout>
      <c:txPr>
        <a:bodyPr/>
        <a:lstStyle/>
        <a:p>
          <a:pPr>
            <a:defRPr sz="1500">
              <a:latin typeface="+mn-lt"/>
            </a:defRPr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0847864228877087"/>
          <c:y val="0.10769636707032552"/>
          <c:w val="0.69152135771122936"/>
          <c:h val="0.86279772332988691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8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13C-4338-B624-6A9B901F048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Condiciones económicas</c:v>
                </c:pt>
                <c:pt idx="1">
                  <c:v>Horario flexible</c:v>
                </c:pt>
                <c:pt idx="2">
                  <c:v>Ambiente de trabajo</c:v>
                </c:pt>
                <c:pt idx="3">
                  <c:v>Estabilidad laboral</c:v>
                </c:pt>
                <c:pt idx="4">
                  <c:v>Proyección de la carrera profesional</c:v>
                </c:pt>
                <c:pt idx="5">
                  <c:v>Políticas de conciliación</c:v>
                </c:pt>
                <c:pt idx="6">
                  <c:v>Beneficios sociales</c:v>
                </c:pt>
                <c:pt idx="7">
                  <c:v>Teletrabajo</c:v>
                </c:pt>
                <c:pt idx="8">
                  <c:v>Movilidad laboral</c:v>
                </c:pt>
                <c:pt idx="9">
                  <c:v>Posibilidad de viajar</c:v>
                </c:pt>
                <c:pt idx="10">
                  <c:v>Estancias en el extranjero</c:v>
                </c:pt>
              </c:strCache>
            </c:strRef>
          </c:cat>
          <c:val>
            <c:numRef>
              <c:f>Hoja1!$B$2:$B$12</c:f>
              <c:numCache>
                <c:formatCode>0%</c:formatCode>
                <c:ptCount val="11"/>
                <c:pt idx="0">
                  <c:v>0.59499999999999997</c:v>
                </c:pt>
                <c:pt idx="1">
                  <c:v>0.53770000000000018</c:v>
                </c:pt>
                <c:pt idx="2">
                  <c:v>0.42650000000000016</c:v>
                </c:pt>
                <c:pt idx="3">
                  <c:v>0.42300000000000015</c:v>
                </c:pt>
                <c:pt idx="4">
                  <c:v>0.31880000000000014</c:v>
                </c:pt>
                <c:pt idx="5">
                  <c:v>0.30450000000000016</c:v>
                </c:pt>
                <c:pt idx="6">
                  <c:v>0.18970000000000006</c:v>
                </c:pt>
                <c:pt idx="7">
                  <c:v>0.1263</c:v>
                </c:pt>
                <c:pt idx="8">
                  <c:v>8.1000000000000048E-3</c:v>
                </c:pt>
                <c:pt idx="9">
                  <c:v>8.0000000000000054E-3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3C-4338-B624-6A9B901F048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11"/>
                <c:pt idx="0">
                  <c:v>Condiciones económicas</c:v>
                </c:pt>
                <c:pt idx="1">
                  <c:v>Horario flexible</c:v>
                </c:pt>
                <c:pt idx="2">
                  <c:v>Ambiente de trabajo</c:v>
                </c:pt>
                <c:pt idx="3">
                  <c:v>Estabilidad laboral</c:v>
                </c:pt>
                <c:pt idx="4">
                  <c:v>Proyección de la carrera profesional</c:v>
                </c:pt>
                <c:pt idx="5">
                  <c:v>Políticas de conciliación</c:v>
                </c:pt>
                <c:pt idx="6">
                  <c:v>Beneficios sociales</c:v>
                </c:pt>
                <c:pt idx="7">
                  <c:v>Teletrabajo</c:v>
                </c:pt>
                <c:pt idx="8">
                  <c:v>Movilidad laboral</c:v>
                </c:pt>
                <c:pt idx="9">
                  <c:v>Posibilidad de viajar</c:v>
                </c:pt>
                <c:pt idx="10">
                  <c:v>Estancias en el extranjero</c:v>
                </c:pt>
              </c:strCache>
            </c:strRef>
          </c:cat>
          <c:val>
            <c:numRef>
              <c:f>Hoja1!$C$2:$C$12</c:f>
              <c:numCache>
                <c:formatCode>0%</c:formatCode>
                <c:ptCount val="11"/>
                <c:pt idx="0">
                  <c:v>0.5748000000000002</c:v>
                </c:pt>
                <c:pt idx="1">
                  <c:v>0.55110000000000003</c:v>
                </c:pt>
                <c:pt idx="2">
                  <c:v>0.40700000000000008</c:v>
                </c:pt>
                <c:pt idx="3">
                  <c:v>0.52110000000000001</c:v>
                </c:pt>
                <c:pt idx="4">
                  <c:v>0.35480000000000012</c:v>
                </c:pt>
                <c:pt idx="5">
                  <c:v>0.36300000000000016</c:v>
                </c:pt>
                <c:pt idx="6">
                  <c:v>0.21070000000000005</c:v>
                </c:pt>
                <c:pt idx="7">
                  <c:v>0.2555</c:v>
                </c:pt>
                <c:pt idx="8">
                  <c:v>4.6699999999999998E-2</c:v>
                </c:pt>
                <c:pt idx="9">
                  <c:v>6.4699999999999994E-2</c:v>
                </c:pt>
                <c:pt idx="10">
                  <c:v>4.6699999999999998E-2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3C-4338-B624-6A9B901F048D}"/>
            </c:ext>
          </c:extLst>
        </c:ser>
        <c:dLbls>
          <c:showVal val="1"/>
        </c:dLbls>
        <c:gapWidth val="26"/>
        <c:axId val="181601408"/>
        <c:axId val="181602944"/>
      </c:barChart>
      <c:catAx>
        <c:axId val="181601408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es-ES"/>
          </a:p>
        </c:txPr>
        <c:crossAx val="181602944"/>
        <c:crosses val="autoZero"/>
        <c:auto val="1"/>
        <c:lblAlgn val="ctr"/>
        <c:lblOffset val="100"/>
      </c:catAx>
      <c:valAx>
        <c:axId val="181602944"/>
        <c:scaling>
          <c:orientation val="minMax"/>
        </c:scaling>
        <c:delete val="1"/>
        <c:axPos val="t"/>
        <c:numFmt formatCode="0%" sourceLinked="1"/>
        <c:tickLblPos val="none"/>
        <c:crossAx val="1816014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</c:legendEntry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94694675859173"/>
          <c:y val="0.11905816854760658"/>
          <c:w val="0.78821040990416258"/>
          <c:h val="0.78784884701787439"/>
        </c:manualLayout>
      </c:layout>
      <c:barChart>
        <c:barDir val="bar"/>
        <c:grouping val="percentStacked"/>
        <c:ser>
          <c:idx val="0"/>
          <c:order val="0"/>
          <c:tx>
            <c:strRef>
              <c:f>Feuil1!$B$1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51752D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2.6848485751926397E-3"/>
                  <c:y val="8.430212554201734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ED-482C-A3A2-51820A39807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97418147871414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ED-482C-A3A2-51820A39807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030838375236895E-4"/>
                  <c:y val="-8.466721348727805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ED-482C-A3A2-51820A39807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España</c:v>
                </c:pt>
                <c:pt idx="1">
                  <c:v>Aragón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0.63249999999999995</c:v>
                </c:pt>
                <c:pt idx="1">
                  <c:v>0.55820000000000003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ED-482C-A3A2-51820A39807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España</c:v>
                </c:pt>
                <c:pt idx="1">
                  <c:v>Aragón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0.36750000000000016</c:v>
                </c:pt>
                <c:pt idx="1">
                  <c:v>0.44180000000000008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ED-482C-A3A2-51820A398073}"/>
            </c:ext>
          </c:extLst>
        </c:ser>
        <c:gapWidth val="50"/>
        <c:overlap val="100"/>
        <c:axId val="27869184"/>
        <c:axId val="27870720"/>
      </c:barChart>
      <c:catAx>
        <c:axId val="278691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S"/>
          </a:p>
        </c:txPr>
        <c:crossAx val="27870720"/>
        <c:crosses val="autoZero"/>
        <c:auto val="1"/>
        <c:lblAlgn val="ctr"/>
        <c:lblOffset val="100"/>
      </c:catAx>
      <c:valAx>
        <c:axId val="27870720"/>
        <c:scaling>
          <c:orientation val="minMax"/>
        </c:scaling>
        <c:delete val="1"/>
        <c:axPos val="b"/>
        <c:numFmt formatCode="0%" sourceLinked="1"/>
        <c:tickLblPos val="none"/>
        <c:crossAx val="278691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rgbClr val="51752D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s-ES"/>
          </a:p>
        </c:txPr>
      </c:legendEntry>
    </c:legend>
    <c:plotVisOnly val="1"/>
    <c:dispBlanksAs val="zero"/>
  </c:chart>
  <c:txPr>
    <a:bodyPr/>
    <a:lstStyle/>
    <a:p>
      <a:pPr>
        <a:defRPr sz="1800" b="1"/>
      </a:pPr>
      <a:endParaRPr lang="es-ES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autoTitleDeleted val="1"/>
    <c:plotArea>
      <c:layout>
        <c:manualLayout>
          <c:layoutTarget val="inner"/>
          <c:xMode val="edge"/>
          <c:yMode val="edge"/>
          <c:x val="0.25397438539588507"/>
          <c:y val="5.0127145151569692E-2"/>
          <c:w val="0.57851091840273849"/>
          <c:h val="0.91363601824894658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Menos de un 10%</c:v>
                </c:pt>
                <c:pt idx="1">
                  <c:v>Entre un 10% y un 30%</c:v>
                </c:pt>
                <c:pt idx="2">
                  <c:v>31%-50%</c:v>
                </c:pt>
                <c:pt idx="3">
                  <c:v>51%-70%</c:v>
                </c:pt>
                <c:pt idx="4">
                  <c:v>71%-90%</c:v>
                </c:pt>
                <c:pt idx="5">
                  <c:v>Más del 90%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7.640000000000001E-2</c:v>
                </c:pt>
                <c:pt idx="1">
                  <c:v>0.46510000000000001</c:v>
                </c:pt>
                <c:pt idx="2">
                  <c:v>0.30870000000000009</c:v>
                </c:pt>
                <c:pt idx="3">
                  <c:v>0.1038</c:v>
                </c:pt>
                <c:pt idx="4">
                  <c:v>8.5000000000000006E-3</c:v>
                </c:pt>
                <c:pt idx="5">
                  <c:v>3.7400000000000017E-2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92-40DE-A6DB-AC468174869F}"/>
            </c:ext>
          </c:extLst>
        </c:ser>
        <c:ser>
          <c:idx val="2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Menos de un 10%</c:v>
                </c:pt>
                <c:pt idx="1">
                  <c:v>Entre un 10% y un 30%</c:v>
                </c:pt>
                <c:pt idx="2">
                  <c:v>31%-50%</c:v>
                </c:pt>
                <c:pt idx="3">
                  <c:v>51%-70%</c:v>
                </c:pt>
                <c:pt idx="4">
                  <c:v>71%-90%</c:v>
                </c:pt>
                <c:pt idx="5">
                  <c:v>Más del 90%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9.2500000000000027E-2</c:v>
                </c:pt>
                <c:pt idx="1">
                  <c:v>0.36870000000000008</c:v>
                </c:pt>
                <c:pt idx="2">
                  <c:v>0.27490000000000009</c:v>
                </c:pt>
                <c:pt idx="3">
                  <c:v>0.18540000000000006</c:v>
                </c:pt>
                <c:pt idx="4">
                  <c:v>6.2600000000000003E-2</c:v>
                </c:pt>
                <c:pt idx="5">
                  <c:v>1.5900000000000001E-2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92-40DE-A6DB-AC468174869F}"/>
            </c:ext>
          </c:extLst>
        </c:ser>
        <c:gapWidth val="35"/>
        <c:axId val="181809152"/>
        <c:axId val="181799168"/>
      </c:barChart>
      <c:valAx>
        <c:axId val="181799168"/>
        <c:scaling>
          <c:orientation val="minMax"/>
        </c:scaling>
        <c:delete val="1"/>
        <c:axPos val="t"/>
        <c:numFmt formatCode="0.0%" sourceLinked="1"/>
        <c:majorTickMark val="none"/>
        <c:tickLblPos val="none"/>
        <c:crossAx val="181809152"/>
        <c:crosses val="autoZero"/>
        <c:crossBetween val="between"/>
      </c:valAx>
      <c:catAx>
        <c:axId val="181809152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  <c:crossAx val="18179916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75123907503338005"/>
          <c:y val="0.56264170465060881"/>
          <c:w val="0.24419320954167956"/>
          <c:h val="0.21868892408919224"/>
        </c:manualLayout>
      </c:layout>
      <c:txPr>
        <a:bodyPr/>
        <a:lstStyle/>
        <a:p>
          <a:pPr>
            <a:defRPr sz="1800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94694675859173"/>
          <c:y val="0.11905816854760658"/>
          <c:w val="0.78821040990416258"/>
          <c:h val="0.78784884701787439"/>
        </c:manualLayout>
      </c:layout>
      <c:barChart>
        <c:barDir val="bar"/>
        <c:grouping val="percentStacked"/>
        <c:ser>
          <c:idx val="2"/>
          <c:order val="0"/>
          <c:tx>
            <c:strRef>
              <c:f>Feuil1!$D$1</c:f>
              <c:strCache>
                <c:ptCount val="1"/>
                <c:pt idx="0">
                  <c:v>Aumentará</c:v>
                </c:pt>
              </c:strCache>
            </c:strRef>
          </c:tx>
          <c:spPr>
            <a:solidFill>
              <a:srgbClr val="51752D"/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España</c:v>
                </c:pt>
                <c:pt idx="1">
                  <c:v>Aragón</c:v>
                </c:pt>
              </c:strCache>
            </c:strRef>
          </c:cat>
          <c:val>
            <c:numRef>
              <c:f>Feuil1!$D$2:$D$3</c:f>
              <c:numCache>
                <c:formatCode>0.0%</c:formatCode>
                <c:ptCount val="2"/>
                <c:pt idx="0">
                  <c:v>0.47100000000000009</c:v>
                </c:pt>
                <c:pt idx="1">
                  <c:v>0.61160000000000025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C-4690-8848-2CB81B1C497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Se mantendrá estable</c:v>
                </c:pt>
              </c:strCache>
            </c:strRef>
          </c:tx>
          <c:spPr>
            <a:solidFill>
              <a:srgbClr val="FFC000"/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España</c:v>
                </c:pt>
                <c:pt idx="1">
                  <c:v>Aragón</c:v>
                </c:pt>
              </c:strCache>
            </c:strRef>
          </c:cat>
          <c:val>
            <c:numRef>
              <c:f>Feuil1!$C$2:$C$3</c:f>
              <c:numCache>
                <c:formatCode>0.0%</c:formatCode>
                <c:ptCount val="2"/>
                <c:pt idx="0">
                  <c:v>0.46950000000000008</c:v>
                </c:pt>
                <c:pt idx="1">
                  <c:v>0.3402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C-4690-8848-2CB81B1C4974}"/>
            </c:ext>
          </c:extLst>
        </c:ser>
        <c:ser>
          <c:idx val="0"/>
          <c:order val="2"/>
          <c:tx>
            <c:strRef>
              <c:f>Feuil1!$B$1</c:f>
              <c:strCache>
                <c:ptCount val="1"/>
                <c:pt idx="0">
                  <c:v>Descenderá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dLbls>
            <c:dLbl>
              <c:idx val="1"/>
              <c:layout>
                <c:manualLayout>
                  <c:x val="1.4790308365117833E-3"/>
                  <c:y val="-0.1826546053410374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es-ES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C-4690-8848-2CB81B1C49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España</c:v>
                </c:pt>
                <c:pt idx="1">
                  <c:v>Aragón</c:v>
                </c:pt>
              </c:strCache>
            </c:strRef>
          </c:cat>
          <c:val>
            <c:numRef>
              <c:f>Feuil1!$B$2:$B$3</c:f>
              <c:numCache>
                <c:formatCode>0.0%</c:formatCode>
                <c:ptCount val="2"/>
                <c:pt idx="0">
                  <c:v>5.9500000000000018E-2</c:v>
                </c:pt>
                <c:pt idx="1">
                  <c:v>4.8100000000000004E-2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CAC-4690-8848-2CB81B1C4974}"/>
            </c:ext>
          </c:extLst>
        </c:ser>
        <c:gapWidth val="50"/>
        <c:overlap val="100"/>
        <c:axId val="161019008"/>
        <c:axId val="161020544"/>
      </c:barChart>
      <c:catAx>
        <c:axId val="16101900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S"/>
          </a:p>
        </c:txPr>
        <c:crossAx val="161020544"/>
        <c:crosses val="autoZero"/>
        <c:auto val="1"/>
        <c:lblAlgn val="ctr"/>
        <c:lblOffset val="100"/>
      </c:catAx>
      <c:valAx>
        <c:axId val="161020544"/>
        <c:scaling>
          <c:orientation val="minMax"/>
        </c:scaling>
        <c:delete val="1"/>
        <c:axPos val="b"/>
        <c:numFmt formatCode="0%" sourceLinked="1"/>
        <c:tickLblPos val="none"/>
        <c:crossAx val="1610190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rgbClr val="51752D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C000"/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s-ES"/>
          </a:p>
        </c:txPr>
      </c:legendEntry>
      <c:layout/>
    </c:legend>
    <c:plotVisOnly val="1"/>
    <c:dispBlanksAs val="zero"/>
  </c:chart>
  <c:txPr>
    <a:bodyPr/>
    <a:lstStyle/>
    <a:p>
      <a:pPr>
        <a:defRPr sz="1800" b="1"/>
      </a:pPr>
      <a:endParaRPr lang="es-E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/>
      <c:barChart>
        <c:barDir val="bar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Aumentará</c:v>
                </c:pt>
              </c:strCache>
            </c:strRef>
          </c:tx>
          <c:spPr>
            <a:solidFill>
              <a:srgbClr val="51752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La Rioja</c:v>
                </c:pt>
                <c:pt idx="1">
                  <c:v>Asturias</c:v>
                </c:pt>
                <c:pt idx="2">
                  <c:v>Extremadura</c:v>
                </c:pt>
                <c:pt idx="3">
                  <c:v>Madrid</c:v>
                </c:pt>
                <c:pt idx="4">
                  <c:v>Castilla y León</c:v>
                </c:pt>
                <c:pt idx="5">
                  <c:v>España</c:v>
                </c:pt>
                <c:pt idx="6">
                  <c:v>Galicia</c:v>
                </c:pt>
                <c:pt idx="7">
                  <c:v>Navarra</c:v>
                </c:pt>
                <c:pt idx="8">
                  <c:v>Andalucía</c:v>
                </c:pt>
                <c:pt idx="9">
                  <c:v>Cantabria</c:v>
                </c:pt>
                <c:pt idx="10">
                  <c:v>Castilla La Mancha</c:v>
                </c:pt>
                <c:pt idx="11">
                  <c:v>Baleares</c:v>
                </c:pt>
                <c:pt idx="12">
                  <c:v>Cataluña</c:v>
                </c:pt>
                <c:pt idx="13">
                  <c:v>País Vasco</c:v>
                </c:pt>
                <c:pt idx="14">
                  <c:v>Comunidad Valenciana</c:v>
                </c:pt>
                <c:pt idx="15">
                  <c:v>Aragón</c:v>
                </c:pt>
              </c:strCache>
            </c:strRef>
          </c:cat>
          <c:val>
            <c:numRef>
              <c:f>Hoja1!$B$2:$B$17</c:f>
              <c:numCache>
                <c:formatCode>0%</c:formatCode>
                <c:ptCount val="16"/>
                <c:pt idx="0">
                  <c:v>0.23760000000000001</c:v>
                </c:pt>
                <c:pt idx="1">
                  <c:v>0.24890000000000007</c:v>
                </c:pt>
                <c:pt idx="2">
                  <c:v>0.36280000000000012</c:v>
                </c:pt>
                <c:pt idx="3">
                  <c:v>0.41090000000000015</c:v>
                </c:pt>
                <c:pt idx="4">
                  <c:v>0.4577</c:v>
                </c:pt>
                <c:pt idx="5">
                  <c:v>0.47100000000000009</c:v>
                </c:pt>
                <c:pt idx="6">
                  <c:v>0.48090000000000016</c:v>
                </c:pt>
                <c:pt idx="7">
                  <c:v>0.49480000000000013</c:v>
                </c:pt>
                <c:pt idx="8">
                  <c:v>0.49830000000000013</c:v>
                </c:pt>
                <c:pt idx="9">
                  <c:v>0.51259999999999972</c:v>
                </c:pt>
                <c:pt idx="10">
                  <c:v>0.51370000000000005</c:v>
                </c:pt>
                <c:pt idx="11">
                  <c:v>0.51580000000000004</c:v>
                </c:pt>
                <c:pt idx="12">
                  <c:v>0.51759999999999973</c:v>
                </c:pt>
                <c:pt idx="13">
                  <c:v>0.52449999999999997</c:v>
                </c:pt>
                <c:pt idx="14">
                  <c:v>0.53210000000000002</c:v>
                </c:pt>
                <c:pt idx="15">
                  <c:v>0.61160000000000025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 mantendrá estable</c:v>
                </c:pt>
              </c:strCache>
            </c:strRef>
          </c:tx>
          <c:spPr>
            <a:solidFill>
              <a:srgbClr val="FFC000">
                <a:alpha val="58039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La Rioja</c:v>
                </c:pt>
                <c:pt idx="1">
                  <c:v>Asturias</c:v>
                </c:pt>
                <c:pt idx="2">
                  <c:v>Extremadura</c:v>
                </c:pt>
                <c:pt idx="3">
                  <c:v>Madrid</c:v>
                </c:pt>
                <c:pt idx="4">
                  <c:v>Castilla y León</c:v>
                </c:pt>
                <c:pt idx="5">
                  <c:v>España</c:v>
                </c:pt>
                <c:pt idx="6">
                  <c:v>Galicia</c:v>
                </c:pt>
                <c:pt idx="7">
                  <c:v>Navarra</c:v>
                </c:pt>
                <c:pt idx="8">
                  <c:v>Andalucía</c:v>
                </c:pt>
                <c:pt idx="9">
                  <c:v>Cantabria</c:v>
                </c:pt>
                <c:pt idx="10">
                  <c:v>Castilla La Mancha</c:v>
                </c:pt>
                <c:pt idx="11">
                  <c:v>Baleares</c:v>
                </c:pt>
                <c:pt idx="12">
                  <c:v>Cataluña</c:v>
                </c:pt>
                <c:pt idx="13">
                  <c:v>País Vasco</c:v>
                </c:pt>
                <c:pt idx="14">
                  <c:v>Comunidad Valenciana</c:v>
                </c:pt>
                <c:pt idx="15">
                  <c:v>Aragón</c:v>
                </c:pt>
              </c:strCache>
            </c:strRef>
          </c:cat>
          <c:val>
            <c:numRef>
              <c:f>Hoja1!$C$2:$C$17</c:f>
              <c:numCache>
                <c:formatCode>0%</c:formatCode>
                <c:ptCount val="16"/>
                <c:pt idx="0">
                  <c:v>0.74730000000000019</c:v>
                </c:pt>
                <c:pt idx="1">
                  <c:v>0.71350000000000002</c:v>
                </c:pt>
                <c:pt idx="2">
                  <c:v>0.60180000000000022</c:v>
                </c:pt>
                <c:pt idx="3">
                  <c:v>0.50949999999999973</c:v>
                </c:pt>
                <c:pt idx="4">
                  <c:v>0.44750000000000001</c:v>
                </c:pt>
                <c:pt idx="5">
                  <c:v>0.46950000000000008</c:v>
                </c:pt>
                <c:pt idx="6">
                  <c:v>0.49220000000000008</c:v>
                </c:pt>
                <c:pt idx="7">
                  <c:v>0.41930000000000012</c:v>
                </c:pt>
                <c:pt idx="8">
                  <c:v>0.44450000000000001</c:v>
                </c:pt>
                <c:pt idx="9">
                  <c:v>0.42930000000000013</c:v>
                </c:pt>
                <c:pt idx="10">
                  <c:v>0.41830000000000012</c:v>
                </c:pt>
                <c:pt idx="11">
                  <c:v>0.48420000000000002</c:v>
                </c:pt>
                <c:pt idx="12">
                  <c:v>0.40050000000000002</c:v>
                </c:pt>
                <c:pt idx="13">
                  <c:v>0.41940000000000011</c:v>
                </c:pt>
                <c:pt idx="14">
                  <c:v>0.41710000000000008</c:v>
                </c:pt>
                <c:pt idx="15">
                  <c:v>0.3402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Descenderá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La Rioja</c:v>
                </c:pt>
                <c:pt idx="1">
                  <c:v>Asturias</c:v>
                </c:pt>
                <c:pt idx="2">
                  <c:v>Extremadura</c:v>
                </c:pt>
                <c:pt idx="3">
                  <c:v>Madrid</c:v>
                </c:pt>
                <c:pt idx="4">
                  <c:v>Castilla y León</c:v>
                </c:pt>
                <c:pt idx="5">
                  <c:v>España</c:v>
                </c:pt>
                <c:pt idx="6">
                  <c:v>Galicia</c:v>
                </c:pt>
                <c:pt idx="7">
                  <c:v>Navarra</c:v>
                </c:pt>
                <c:pt idx="8">
                  <c:v>Andalucía</c:v>
                </c:pt>
                <c:pt idx="9">
                  <c:v>Cantabria</c:v>
                </c:pt>
                <c:pt idx="10">
                  <c:v>Castilla La Mancha</c:v>
                </c:pt>
                <c:pt idx="11">
                  <c:v>Baleares</c:v>
                </c:pt>
                <c:pt idx="12">
                  <c:v>Cataluña</c:v>
                </c:pt>
                <c:pt idx="13">
                  <c:v>País Vasco</c:v>
                </c:pt>
                <c:pt idx="14">
                  <c:v>Comunidad Valenciana</c:v>
                </c:pt>
                <c:pt idx="15">
                  <c:v>Aragón</c:v>
                </c:pt>
              </c:strCache>
            </c:strRef>
          </c:cat>
          <c:val>
            <c:numRef>
              <c:f>Hoja1!$D$2:$D$17</c:f>
              <c:numCache>
                <c:formatCode>0%</c:formatCode>
                <c:ptCount val="16"/>
                <c:pt idx="0">
                  <c:v>1.5100000000000004E-2</c:v>
                </c:pt>
                <c:pt idx="1">
                  <c:v>3.7500000000000006E-2</c:v>
                </c:pt>
                <c:pt idx="2">
                  <c:v>3.5400000000000001E-2</c:v>
                </c:pt>
                <c:pt idx="3">
                  <c:v>7.9600000000000004E-2</c:v>
                </c:pt>
                <c:pt idx="4">
                  <c:v>9.4800000000000051E-2</c:v>
                </c:pt>
                <c:pt idx="5">
                  <c:v>5.9500000000000018E-2</c:v>
                </c:pt>
                <c:pt idx="6">
                  <c:v>2.6800000000000008E-2</c:v>
                </c:pt>
                <c:pt idx="7">
                  <c:v>8.6000000000000021E-2</c:v>
                </c:pt>
                <c:pt idx="8">
                  <c:v>5.7200000000000001E-2</c:v>
                </c:pt>
                <c:pt idx="9">
                  <c:v>5.8000000000000003E-2</c:v>
                </c:pt>
                <c:pt idx="10">
                  <c:v>6.8000000000000019E-2</c:v>
                </c:pt>
                <c:pt idx="12">
                  <c:v>8.1900000000000001E-2</c:v>
                </c:pt>
                <c:pt idx="13">
                  <c:v>5.6099999999999997E-2</c:v>
                </c:pt>
                <c:pt idx="14">
                  <c:v>5.0800000000000012E-2</c:v>
                </c:pt>
                <c:pt idx="15">
                  <c:v>4.8100000000000004E-2</c:v>
                </c:pt>
              </c:numCache>
            </c:numRef>
          </c:val>
        </c:ser>
        <c:gapWidth val="68"/>
        <c:overlap val="100"/>
        <c:axId val="162455936"/>
        <c:axId val="162457472"/>
      </c:barChart>
      <c:catAx>
        <c:axId val="16245593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 b="1">
                <a:solidFill>
                  <a:schemeClr val="tx2"/>
                </a:solidFill>
                <a:latin typeface="Calibri" panose="020F0502020204030204" pitchFamily="34" charset="0"/>
              </a:defRPr>
            </a:pPr>
            <a:endParaRPr lang="es-ES"/>
          </a:p>
        </c:txPr>
        <c:crossAx val="162457472"/>
        <c:crosses val="autoZero"/>
        <c:auto val="1"/>
        <c:lblAlgn val="ctr"/>
        <c:lblOffset val="100"/>
      </c:catAx>
      <c:valAx>
        <c:axId val="162457472"/>
        <c:scaling>
          <c:orientation val="minMax"/>
        </c:scaling>
        <c:delete val="1"/>
        <c:axPos val="b"/>
        <c:numFmt formatCode="0%" sourceLinked="1"/>
        <c:tickLblPos val="none"/>
        <c:crossAx val="16245593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rgbClr val="51752D"/>
                </a:solidFill>
                <a:latin typeface="Calibri" panose="020F05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FFC000"/>
                </a:solidFill>
                <a:latin typeface="Calibri" panose="020F05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C00000"/>
                </a:solidFill>
                <a:latin typeface="Calibri" panose="020F0502020204030204" pitchFamily="34" charset="0"/>
              </a:defRPr>
            </a:pPr>
            <a:endParaRPr lang="es-ES"/>
          </a:p>
        </c:txPr>
      </c:legendEntry>
      <c:layout/>
      <c:txPr>
        <a:bodyPr/>
        <a:lstStyle/>
        <a:p>
          <a:pPr>
            <a:defRPr sz="1400">
              <a:latin typeface="Calibri" panose="020F0502020204030204" pitchFamily="34" charset="0"/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0"/>
  <c:chart>
    <c:autoTitleDeleted val="1"/>
    <c:plotArea>
      <c:layout>
        <c:manualLayout>
          <c:layoutTarget val="inner"/>
          <c:xMode val="edge"/>
          <c:yMode val="edge"/>
          <c:x val="0.43161484787351007"/>
          <c:y val="5.0127145151569692E-2"/>
          <c:w val="0.50466930442072089"/>
          <c:h val="0.91363601824894658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Aragón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Formación Secundaria</c:v>
                </c:pt>
                <c:pt idx="1">
                  <c:v>Formación Profesional de grado medio</c:v>
                </c:pt>
                <c:pt idx="2">
                  <c:v>Formación Profesional de grado superior</c:v>
                </c:pt>
                <c:pt idx="3">
                  <c:v>Titulación Universitaria y de Máster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0.25850000000000001</c:v>
                </c:pt>
                <c:pt idx="1">
                  <c:v>0.1336</c:v>
                </c:pt>
                <c:pt idx="2">
                  <c:v>0.29110000000000008</c:v>
                </c:pt>
                <c:pt idx="3">
                  <c:v>0.31680000000000014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19-40CF-9277-ADCB6DBCF23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Formación Secundaria</c:v>
                </c:pt>
                <c:pt idx="1">
                  <c:v>Formación Profesional de grado medio</c:v>
                </c:pt>
                <c:pt idx="2">
                  <c:v>Formación Profesional de grado superior</c:v>
                </c:pt>
                <c:pt idx="3">
                  <c:v>Titulación Universitaria y de Máster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0.16077572724429157</c:v>
                </c:pt>
                <c:pt idx="1">
                  <c:v>0.17891773537691597</c:v>
                </c:pt>
                <c:pt idx="2">
                  <c:v>0.23709727869878014</c:v>
                </c:pt>
                <c:pt idx="3">
                  <c:v>0.42320925868001247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19-40CF-9277-ADCB6DBCF239}"/>
            </c:ext>
          </c:extLst>
        </c:ser>
        <c:axId val="162555008"/>
        <c:axId val="162549120"/>
      </c:barChart>
      <c:valAx>
        <c:axId val="162549120"/>
        <c:scaling>
          <c:orientation val="minMax"/>
        </c:scaling>
        <c:delete val="1"/>
        <c:axPos val="t"/>
        <c:numFmt formatCode="0.0%" sourceLinked="1"/>
        <c:majorTickMark val="none"/>
        <c:tickLblPos val="none"/>
        <c:crossAx val="162555008"/>
        <c:crosses val="autoZero"/>
        <c:crossBetween val="between"/>
      </c:valAx>
      <c:catAx>
        <c:axId val="162555008"/>
        <c:scaling>
          <c:orientation val="maxMin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ES"/>
          </a:p>
        </c:txPr>
        <c:crossAx val="162549120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7894773055519082"/>
          <c:y val="0.31389779704253301"/>
          <c:w val="0.17323191249421124"/>
          <c:h val="0.20296544753646176"/>
        </c:manualLayout>
      </c:layout>
      <c:txPr>
        <a:bodyPr/>
        <a:lstStyle/>
        <a:p>
          <a:pPr>
            <a:defRPr sz="1800" b="1"/>
          </a:pPr>
          <a:endParaRPr lang="es-ES"/>
        </a:p>
      </c:txPr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1752D"/>
            </a:solidFill>
          </c:spPr>
          <c:dPt>
            <c:idx val="1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1752D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Hoja1!$A$2:$A$13</c:f>
              <c:strCache>
                <c:ptCount val="12"/>
                <c:pt idx="0">
                  <c:v>Hostelería y Turismo</c:v>
                </c:pt>
                <c:pt idx="1">
                  <c:v>Fabricación Mecánica</c:v>
                </c:pt>
                <c:pt idx="2">
                  <c:v>Electricidad y Electrónica</c:v>
                </c:pt>
                <c:pt idx="3">
                  <c:v>Administración, Gestión, Finanzas, Seguros</c:v>
                </c:pt>
                <c:pt idx="4">
                  <c:v>Instalación y Mantenimiento</c:v>
                </c:pt>
                <c:pt idx="5">
                  <c:v>Comercio y Marketing</c:v>
                </c:pt>
                <c:pt idx="6">
                  <c:v>Informática y Comunicaciones</c:v>
                </c:pt>
                <c:pt idx="7">
                  <c:v>Transporte y Mantenimiento de Vehículos</c:v>
                </c:pt>
                <c:pt idx="8">
                  <c:v>Química</c:v>
                </c:pt>
                <c:pt idx="9">
                  <c:v>Sanidad</c:v>
                </c:pt>
                <c:pt idx="10">
                  <c:v>Industrias Alimentarias</c:v>
                </c:pt>
                <c:pt idx="11">
                  <c:v>Resto</c:v>
                </c:pt>
              </c:strCache>
            </c:strRef>
          </c:cat>
          <c:val>
            <c:numRef>
              <c:f>Hoja1!$B$2:$B$13</c:f>
              <c:numCache>
                <c:formatCode>0%</c:formatCode>
                <c:ptCount val="12"/>
                <c:pt idx="0">
                  <c:v>0.15300000000000005</c:v>
                </c:pt>
                <c:pt idx="1">
                  <c:v>0.13139999999999999</c:v>
                </c:pt>
                <c:pt idx="2">
                  <c:v>0.12659999999999999</c:v>
                </c:pt>
                <c:pt idx="3">
                  <c:v>8.1500000000000031E-2</c:v>
                </c:pt>
                <c:pt idx="4">
                  <c:v>6.8199999999999997E-2</c:v>
                </c:pt>
                <c:pt idx="5">
                  <c:v>6.7599999999999993E-2</c:v>
                </c:pt>
                <c:pt idx="6">
                  <c:v>5.6000000000000001E-2</c:v>
                </c:pt>
                <c:pt idx="7">
                  <c:v>5.3600000000000002E-2</c:v>
                </c:pt>
                <c:pt idx="8">
                  <c:v>4.6800000000000001E-2</c:v>
                </c:pt>
                <c:pt idx="9">
                  <c:v>4.6599999999999996E-2</c:v>
                </c:pt>
                <c:pt idx="10">
                  <c:v>3.9800000000000002E-2</c:v>
                </c:pt>
                <c:pt idx="11">
                  <c:v>0.129</c:v>
                </c:pt>
              </c:numCache>
            </c:numRef>
          </c:val>
        </c:ser>
        <c:gapWidth val="46"/>
        <c:axId val="162630656"/>
        <c:axId val="162640640"/>
      </c:barChart>
      <c:catAx>
        <c:axId val="162630656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es-ES"/>
          </a:p>
        </c:txPr>
        <c:crossAx val="162640640"/>
        <c:crosses val="autoZero"/>
        <c:auto val="1"/>
        <c:lblAlgn val="ctr"/>
        <c:lblOffset val="100"/>
      </c:catAx>
      <c:valAx>
        <c:axId val="162640640"/>
        <c:scaling>
          <c:orientation val="minMax"/>
        </c:scaling>
        <c:delete val="1"/>
        <c:axPos val="t"/>
        <c:numFmt formatCode="0%" sourceLinked="1"/>
        <c:tickLblPos val="none"/>
        <c:crossAx val="162630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/>
            </a:solidFill>
          </c:spPr>
          <c:dPt>
            <c:idx val="12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Ingeniería</c:v>
                </c:pt>
                <c:pt idx="1">
                  <c:v>Economía, Empresa, sector comercial</c:v>
                </c:pt>
                <c:pt idx="2">
                  <c:v>Informática</c:v>
                </c:pt>
                <c:pt idx="3">
                  <c:v>Salud</c:v>
                </c:pt>
                <c:pt idx="4">
                  <c:v>Ciencias</c:v>
                </c:pt>
                <c:pt idx="5">
                  <c:v>Derecho</c:v>
                </c:pt>
                <c:pt idx="6">
                  <c:v>Comunicación y documentación</c:v>
                </c:pt>
                <c:pt idx="7">
                  <c:v>Educación</c:v>
                </c:pt>
                <c:pt idx="8">
                  <c:v>Marketing</c:v>
                </c:pt>
                <c:pt idx="9">
                  <c:v>Ciencias sociales y del trabajo</c:v>
                </c:pt>
                <c:pt idx="10">
                  <c:v>Hostelería, Turismo</c:v>
                </c:pt>
                <c:pt idx="11">
                  <c:v>Arquitectura</c:v>
                </c:pt>
                <c:pt idx="12">
                  <c:v>Resto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13"/>
                <c:pt idx="0">
                  <c:v>0.32630000000000015</c:v>
                </c:pt>
                <c:pt idx="1">
                  <c:v>0.22090000000000001</c:v>
                </c:pt>
                <c:pt idx="2">
                  <c:v>0.10690000000000002</c:v>
                </c:pt>
                <c:pt idx="3">
                  <c:v>7.6600000000000001E-2</c:v>
                </c:pt>
                <c:pt idx="4">
                  <c:v>4.2700000000000016E-2</c:v>
                </c:pt>
                <c:pt idx="5">
                  <c:v>3.5300000000000005E-2</c:v>
                </c:pt>
                <c:pt idx="6">
                  <c:v>3.210000000000001E-2</c:v>
                </c:pt>
                <c:pt idx="7">
                  <c:v>3.0700000000000002E-2</c:v>
                </c:pt>
                <c:pt idx="8">
                  <c:v>2.9800000000000007E-2</c:v>
                </c:pt>
                <c:pt idx="9">
                  <c:v>2.8000000000000001E-2</c:v>
                </c:pt>
                <c:pt idx="10">
                  <c:v>2.3299999999999998E-2</c:v>
                </c:pt>
                <c:pt idx="11">
                  <c:v>2.1700000000000001E-2</c:v>
                </c:pt>
                <c:pt idx="12">
                  <c:v>2.5700000000000001E-2</c:v>
                </c:pt>
              </c:numCache>
            </c:numRef>
          </c:val>
        </c:ser>
        <c:gapWidth val="46"/>
        <c:axId val="175219456"/>
        <c:axId val="175220992"/>
      </c:barChart>
      <c:catAx>
        <c:axId val="175219456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es-ES"/>
          </a:p>
        </c:txPr>
        <c:crossAx val="175220992"/>
        <c:crosses val="autoZero"/>
        <c:auto val="1"/>
        <c:lblAlgn val="ctr"/>
        <c:lblOffset val="100"/>
      </c:catAx>
      <c:valAx>
        <c:axId val="175220992"/>
        <c:scaling>
          <c:orientation val="minMax"/>
        </c:scaling>
        <c:delete val="1"/>
        <c:axPos val="t"/>
        <c:numFmt formatCode="0%" sourceLinked="1"/>
        <c:tickLblPos val="none"/>
        <c:crossAx val="175219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94694675859173"/>
          <c:y val="0.11905816854760658"/>
          <c:w val="0.78821040990416258"/>
          <c:h val="0.78784884701787439"/>
        </c:manualLayout>
      </c:layout>
      <c:barChart>
        <c:barDir val="bar"/>
        <c:grouping val="percentStacked"/>
        <c:ser>
          <c:idx val="0"/>
          <c:order val="0"/>
          <c:tx>
            <c:strRef>
              <c:f>Feuil1!$B$1</c:f>
              <c:strCache>
                <c:ptCount val="1"/>
                <c:pt idx="0">
                  <c:v>Más hombres </c:v>
                </c:pt>
              </c:strCache>
            </c:strRef>
          </c:tx>
          <c:spPr>
            <a:solidFill>
              <a:srgbClr val="4977B6"/>
            </a:solidFill>
            <a:ln w="25400">
              <a:noFill/>
            </a:ln>
            <a:effectLst/>
          </c:spPr>
          <c:dLbls>
            <c:dLbl>
              <c:idx val="0"/>
              <c:layout>
                <c:manualLayout>
                  <c:x val="2.6848485751926397E-3"/>
                  <c:y val="8.430212554201734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9E-4B2C-A334-8D903E9ABDC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97418147871414E-3"/>
                  <c:y val="0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9E-4B2C-A334-8D903E9ABDC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030838375236895E-4"/>
                  <c:y val="-8.4667213487278053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9E-4B2C-A334-8D903E9ABDC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España</c:v>
                </c:pt>
                <c:pt idx="1">
                  <c:v>Aragón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0.37600000000000011</c:v>
                </c:pt>
                <c:pt idx="1">
                  <c:v>0.50090000000000001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9E-4B2C-A334-8D903E9ABDCB}"/>
            </c:ext>
          </c:extLst>
        </c:ser>
        <c:ser>
          <c:idx val="2"/>
          <c:order val="1"/>
          <c:tx>
            <c:strRef>
              <c:f>Feuil1!$D$1</c:f>
              <c:strCache>
                <c:ptCount val="1"/>
                <c:pt idx="0">
                  <c:v>Por igual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España</c:v>
                </c:pt>
                <c:pt idx="1">
                  <c:v>Aragón</c:v>
                </c:pt>
              </c:strCache>
            </c:strRef>
          </c:cat>
          <c:val>
            <c:numRef>
              <c:f>Feuil1!$D$2:$D$3</c:f>
              <c:numCache>
                <c:formatCode>0%</c:formatCode>
                <c:ptCount val="2"/>
                <c:pt idx="0">
                  <c:v>0.27360000000000001</c:v>
                </c:pt>
                <c:pt idx="1">
                  <c:v>0.2261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9E-4B2C-A334-8D903E9ABDCB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Más mujeres</c:v>
                </c:pt>
              </c:strCache>
            </c:strRef>
          </c:tx>
          <c:spPr>
            <a:solidFill>
              <a:srgbClr val="F73F66"/>
            </a:solidFill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Feuil1!$A$2:$A$3</c:f>
              <c:strCache>
                <c:ptCount val="2"/>
                <c:pt idx="0">
                  <c:v>España</c:v>
                </c:pt>
                <c:pt idx="1">
                  <c:v>Aragón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0.35040000000000016</c:v>
                </c:pt>
                <c:pt idx="1">
                  <c:v>0.27300000000000002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E9E-4B2C-A334-8D903E9ABDCB}"/>
            </c:ext>
          </c:extLst>
        </c:ser>
        <c:gapWidth val="50"/>
        <c:overlap val="100"/>
        <c:axId val="175759744"/>
        <c:axId val="175761280"/>
      </c:barChart>
      <c:catAx>
        <c:axId val="1757597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S"/>
          </a:p>
        </c:txPr>
        <c:crossAx val="175761280"/>
        <c:crosses val="autoZero"/>
        <c:auto val="1"/>
        <c:lblAlgn val="ctr"/>
        <c:lblOffset val="100"/>
      </c:catAx>
      <c:valAx>
        <c:axId val="175761280"/>
        <c:scaling>
          <c:orientation val="minMax"/>
        </c:scaling>
        <c:delete val="1"/>
        <c:axPos val="b"/>
        <c:numFmt formatCode="0%" sourceLinked="1"/>
        <c:tickLblPos val="none"/>
        <c:crossAx val="175759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F73F66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0.16108113194538906"/>
          <c:y val="1.6860425108403472E-2"/>
          <c:w val="0.70446017470731448"/>
          <c:h val="7.7994069644176434E-2"/>
        </c:manualLayout>
      </c:layout>
    </c:legend>
    <c:plotVisOnly val="1"/>
    <c:dispBlanksAs val="zero"/>
  </c:chart>
  <c:txPr>
    <a:bodyPr/>
    <a:lstStyle/>
    <a:p>
      <a:pPr>
        <a:defRPr sz="1800" b="1"/>
      </a:pPr>
      <a:endParaRPr lang="es-E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bar"/>
        <c:grouping val="percentStacked"/>
        <c:ser>
          <c:idx val="0"/>
          <c:order val="0"/>
          <c:tx>
            <c:strRef>
              <c:f>Hoja1!$B$1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País Vasco</c:v>
                </c:pt>
                <c:pt idx="1">
                  <c:v>Navarra</c:v>
                </c:pt>
                <c:pt idx="2">
                  <c:v>Madrid</c:v>
                </c:pt>
                <c:pt idx="3">
                  <c:v>La Rioja</c:v>
                </c:pt>
                <c:pt idx="4">
                  <c:v>Galicia</c:v>
                </c:pt>
                <c:pt idx="5">
                  <c:v>Extremadura</c:v>
                </c:pt>
                <c:pt idx="6">
                  <c:v>Comunidad Valenciana</c:v>
                </c:pt>
                <c:pt idx="7">
                  <c:v>Cataluña</c:v>
                </c:pt>
                <c:pt idx="8">
                  <c:v>Castilla y León</c:v>
                </c:pt>
                <c:pt idx="9">
                  <c:v>Castilla La Mancha</c:v>
                </c:pt>
                <c:pt idx="10">
                  <c:v>Cantabria</c:v>
                </c:pt>
                <c:pt idx="11">
                  <c:v>Baleares</c:v>
                </c:pt>
                <c:pt idx="12">
                  <c:v>Asturias</c:v>
                </c:pt>
                <c:pt idx="13">
                  <c:v>Aragón</c:v>
                </c:pt>
                <c:pt idx="14">
                  <c:v>Andalucía</c:v>
                </c:pt>
              </c:strCache>
            </c:strRef>
          </c:cat>
          <c:val>
            <c:numRef>
              <c:f>Hoja1!$B$2:$B$16</c:f>
              <c:numCache>
                <c:formatCode>0%</c:formatCode>
                <c:ptCount val="15"/>
                <c:pt idx="0">
                  <c:v>0.61070000000000024</c:v>
                </c:pt>
                <c:pt idx="1">
                  <c:v>0.50970000000000004</c:v>
                </c:pt>
                <c:pt idx="2">
                  <c:v>0.28950000000000009</c:v>
                </c:pt>
                <c:pt idx="3">
                  <c:v>0.50009999999999999</c:v>
                </c:pt>
                <c:pt idx="4">
                  <c:v>0.22889999999999999</c:v>
                </c:pt>
                <c:pt idx="5">
                  <c:v>0.43960000000000016</c:v>
                </c:pt>
                <c:pt idx="6">
                  <c:v>0.33420000000000011</c:v>
                </c:pt>
                <c:pt idx="7">
                  <c:v>0.32650000000000012</c:v>
                </c:pt>
                <c:pt idx="8">
                  <c:v>0.55530000000000002</c:v>
                </c:pt>
                <c:pt idx="9">
                  <c:v>0.62740000000000018</c:v>
                </c:pt>
                <c:pt idx="10">
                  <c:v>0.52780000000000005</c:v>
                </c:pt>
                <c:pt idx="11">
                  <c:v>0.37370000000000009</c:v>
                </c:pt>
                <c:pt idx="12">
                  <c:v>0.22420000000000001</c:v>
                </c:pt>
                <c:pt idx="13">
                  <c:v>0.50090000000000001</c:v>
                </c:pt>
                <c:pt idx="14">
                  <c:v>0.38530000000000014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Por igual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País Vasco</c:v>
                </c:pt>
                <c:pt idx="1">
                  <c:v>Navarra</c:v>
                </c:pt>
                <c:pt idx="2">
                  <c:v>Madrid</c:v>
                </c:pt>
                <c:pt idx="3">
                  <c:v>La Rioja</c:v>
                </c:pt>
                <c:pt idx="4">
                  <c:v>Galicia</c:v>
                </c:pt>
                <c:pt idx="5">
                  <c:v>Extremadura</c:v>
                </c:pt>
                <c:pt idx="6">
                  <c:v>Comunidad Valenciana</c:v>
                </c:pt>
                <c:pt idx="7">
                  <c:v>Cataluña</c:v>
                </c:pt>
                <c:pt idx="8">
                  <c:v>Castilla y León</c:v>
                </c:pt>
                <c:pt idx="9">
                  <c:v>Castilla La Mancha</c:v>
                </c:pt>
                <c:pt idx="10">
                  <c:v>Cantabria</c:v>
                </c:pt>
                <c:pt idx="11">
                  <c:v>Baleares</c:v>
                </c:pt>
                <c:pt idx="12">
                  <c:v>Asturias</c:v>
                </c:pt>
                <c:pt idx="13">
                  <c:v>Aragón</c:v>
                </c:pt>
                <c:pt idx="14">
                  <c:v>Andalucía</c:v>
                </c:pt>
              </c:strCache>
            </c:strRef>
          </c:cat>
          <c:val>
            <c:numRef>
              <c:f>Hoja1!$C$2:$C$16</c:f>
              <c:numCache>
                <c:formatCode>0%</c:formatCode>
                <c:ptCount val="15"/>
                <c:pt idx="0">
                  <c:v>0.2288</c:v>
                </c:pt>
                <c:pt idx="1">
                  <c:v>0.17940000000000006</c:v>
                </c:pt>
                <c:pt idx="2">
                  <c:v>0.3379000000000002</c:v>
                </c:pt>
                <c:pt idx="3">
                  <c:v>0.28880000000000011</c:v>
                </c:pt>
                <c:pt idx="4">
                  <c:v>0.31960000000000011</c:v>
                </c:pt>
                <c:pt idx="5">
                  <c:v>0.16600000000000001</c:v>
                </c:pt>
                <c:pt idx="6">
                  <c:v>0.37290000000000012</c:v>
                </c:pt>
                <c:pt idx="7">
                  <c:v>0.31280000000000013</c:v>
                </c:pt>
                <c:pt idx="8">
                  <c:v>0.15710000000000005</c:v>
                </c:pt>
                <c:pt idx="9">
                  <c:v>0.1135</c:v>
                </c:pt>
                <c:pt idx="10">
                  <c:v>0.18180000000000004</c:v>
                </c:pt>
                <c:pt idx="11">
                  <c:v>0.31270000000000009</c:v>
                </c:pt>
                <c:pt idx="12">
                  <c:v>0.14560000000000001</c:v>
                </c:pt>
                <c:pt idx="13">
                  <c:v>0.2261</c:v>
                </c:pt>
                <c:pt idx="14">
                  <c:v>0.28170000000000001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73F6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País Vasco</c:v>
                </c:pt>
                <c:pt idx="1">
                  <c:v>Navarra</c:v>
                </c:pt>
                <c:pt idx="2">
                  <c:v>Madrid</c:v>
                </c:pt>
                <c:pt idx="3">
                  <c:v>La Rioja</c:v>
                </c:pt>
                <c:pt idx="4">
                  <c:v>Galicia</c:v>
                </c:pt>
                <c:pt idx="5">
                  <c:v>Extremadura</c:v>
                </c:pt>
                <c:pt idx="6">
                  <c:v>Comunidad Valenciana</c:v>
                </c:pt>
                <c:pt idx="7">
                  <c:v>Cataluña</c:v>
                </c:pt>
                <c:pt idx="8">
                  <c:v>Castilla y León</c:v>
                </c:pt>
                <c:pt idx="9">
                  <c:v>Castilla La Mancha</c:v>
                </c:pt>
                <c:pt idx="10">
                  <c:v>Cantabria</c:v>
                </c:pt>
                <c:pt idx="11">
                  <c:v>Baleares</c:v>
                </c:pt>
                <c:pt idx="12">
                  <c:v>Asturias</c:v>
                </c:pt>
                <c:pt idx="13">
                  <c:v>Aragón</c:v>
                </c:pt>
                <c:pt idx="14">
                  <c:v>Andalucía</c:v>
                </c:pt>
              </c:strCache>
            </c:strRef>
          </c:cat>
          <c:val>
            <c:numRef>
              <c:f>Hoja1!$D$2:$D$16</c:f>
              <c:numCache>
                <c:formatCode>0%</c:formatCode>
                <c:ptCount val="15"/>
                <c:pt idx="0">
                  <c:v>0.1605</c:v>
                </c:pt>
                <c:pt idx="1">
                  <c:v>0.31100000000000011</c:v>
                </c:pt>
                <c:pt idx="2">
                  <c:v>0.37260000000000015</c:v>
                </c:pt>
                <c:pt idx="3">
                  <c:v>0.21110000000000001</c:v>
                </c:pt>
                <c:pt idx="4">
                  <c:v>0.45150000000000001</c:v>
                </c:pt>
                <c:pt idx="5">
                  <c:v>0.39450000000000013</c:v>
                </c:pt>
                <c:pt idx="6">
                  <c:v>0.29290000000000016</c:v>
                </c:pt>
                <c:pt idx="7">
                  <c:v>0.36070000000000002</c:v>
                </c:pt>
                <c:pt idx="8">
                  <c:v>0.28750000000000009</c:v>
                </c:pt>
                <c:pt idx="9">
                  <c:v>0.2591</c:v>
                </c:pt>
                <c:pt idx="10">
                  <c:v>0.29050000000000009</c:v>
                </c:pt>
                <c:pt idx="11">
                  <c:v>0.31360000000000016</c:v>
                </c:pt>
                <c:pt idx="12">
                  <c:v>0.6302000000000002</c:v>
                </c:pt>
                <c:pt idx="13">
                  <c:v>0.27300000000000002</c:v>
                </c:pt>
                <c:pt idx="14">
                  <c:v>0.33300000000000013</c:v>
                </c:pt>
              </c:numCache>
            </c:numRef>
          </c:val>
        </c:ser>
        <c:gapWidth val="100"/>
        <c:overlap val="100"/>
        <c:axId val="69520000"/>
        <c:axId val="69550464"/>
      </c:barChart>
      <c:catAx>
        <c:axId val="6952000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Calibri" panose="020F0502020204030204" pitchFamily="34" charset="0"/>
              </a:defRPr>
            </a:pPr>
            <a:endParaRPr lang="es-ES"/>
          </a:p>
        </c:txPr>
        <c:crossAx val="69550464"/>
        <c:crosses val="autoZero"/>
        <c:auto val="1"/>
        <c:lblAlgn val="ctr"/>
        <c:lblOffset val="100"/>
      </c:catAx>
      <c:valAx>
        <c:axId val="69550464"/>
        <c:scaling>
          <c:orientation val="minMax"/>
        </c:scaling>
        <c:delete val="1"/>
        <c:axPos val="b"/>
        <c:majorGridlines/>
        <c:numFmt formatCode="0%" sourceLinked="1"/>
        <c:tickLblPos val="none"/>
        <c:crossAx val="6952000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Calibri" panose="020F0502020204030204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rgbClr val="F73F66"/>
                </a:solidFill>
                <a:latin typeface="Calibri" panose="020F0502020204030204" pitchFamily="34" charset="0"/>
              </a:defRPr>
            </a:pPr>
            <a:endParaRPr lang="es-ES"/>
          </a:p>
        </c:txPr>
      </c:legendEntry>
      <c:layout/>
      <c:txPr>
        <a:bodyPr/>
        <a:lstStyle/>
        <a:p>
          <a:pPr>
            <a:defRPr sz="1400" b="1">
              <a:latin typeface="Calibri" panose="020F0502020204030204" pitchFamily="34" charset="0"/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0.64583</cdr:x>
      <cdr:y>0.14755</cdr:y>
    </cdr:from>
    <cdr:to>
      <cdr:x>0.72917</cdr:x>
      <cdr:y>0.22295</cdr:y>
    </cdr:to>
    <cdr:pic>
      <cdr:nvPicPr>
        <cdr:cNvPr id="3" name="Picture 2" descr="Bandera de Aragón(Institucional)">
          <a:extLst xmlns:a="http://schemas.openxmlformats.org/drawingml/2006/main">
            <a:ext uri="{FF2B5EF4-FFF2-40B4-BE49-F238E27FC236}">
              <a16:creationId xmlns:a16="http://schemas.microsoft.com/office/drawing/2014/main" xmlns="" id="{B79144BE-84E5-4D9A-B66D-7D8BD778B5D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464496" y="864096"/>
          <a:ext cx="576064" cy="441605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0.03134</cdr:x>
      <cdr:y>0.00361</cdr:y>
    </cdr:from>
    <cdr:to>
      <cdr:x>0.0967</cdr:x>
      <cdr:y>0.09091</cdr:y>
    </cdr:to>
    <cdr:pic>
      <cdr:nvPicPr>
        <cdr:cNvPr id="2" name="Picture 2" descr="Bandera de Aragón(Institucional)">
          <a:extLst xmlns:a="http://schemas.openxmlformats.org/drawingml/2006/main">
            <a:ext uri="{FF2B5EF4-FFF2-40B4-BE49-F238E27FC236}">
              <a16:creationId xmlns:a16="http://schemas.microsoft.com/office/drawing/2014/main" xmlns="" id="{1C908162-00EE-48D0-9012-568796F2A82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9520" y="17165"/>
          <a:ext cx="541206" cy="41488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97110-58D1-4B08-BE59-907D76DEA1EA}" type="datetimeFigureOut">
              <a:rPr lang="fr-FR" smtClean="0">
                <a:latin typeface="Century Gothic" pitchFamily="34" charset="0"/>
              </a:rPr>
              <a:pPr/>
              <a:t>02/07/2018</a:t>
            </a:fld>
            <a:endParaRPr lang="fr-FR" dirty="0">
              <a:latin typeface="Century Gothic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Century Gothic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20653-8663-42A7-A389-D0316F5AB622}" type="slidenum">
              <a:rPr lang="fr-FR" smtClean="0">
                <a:latin typeface="Century Gothic" pitchFamily="34" charset="0"/>
              </a:rPr>
              <a:pPr/>
              <a:t>‹Nº›</a:t>
            </a:fld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FDCDEFE6-5B54-4838-86E6-97123BEF1300}" type="datetimeFigureOut">
              <a:rPr lang="fr-FR" smtClean="0"/>
              <a:pPr/>
              <a:t>02/07/2018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903BB967-652B-44E3-AC85-B50B589029DD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0907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3457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9404">
              <a:defRPr/>
            </a:pPr>
            <a:r>
              <a:rPr lang="en-US" sz="1000" dirty="0">
                <a:latin typeface="+mn-lt"/>
                <a:cs typeface="Arial" pitchFamily="34" charset="0"/>
              </a:rPr>
              <a:t>The background color can be changed using the slide’s background color commands (preferably using the color palette).</a:t>
            </a:r>
            <a:endParaRPr lang="en-US" sz="1000" dirty="0">
              <a:latin typeface="+mn-lt"/>
            </a:endParaRPr>
          </a:p>
          <a:p>
            <a:pPr defTabSz="899404">
              <a:defRPr/>
            </a:pPr>
            <a:r>
              <a:rPr lang="en-US" sz="1000" b="1" dirty="0">
                <a:latin typeface="+mn-lt"/>
                <a:cs typeface="Arial" pitchFamily="34" charset="0"/>
              </a:rPr>
              <a:t>(right click on the slide + ”Format background”).</a:t>
            </a:r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6447-9AB3-42C8-9F82-CBC3631AF219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820660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9404">
              <a:defRPr/>
            </a:pPr>
            <a:r>
              <a:rPr lang="en-US" sz="1000" dirty="0">
                <a:latin typeface="+mn-lt"/>
                <a:cs typeface="Arial" pitchFamily="34" charset="0"/>
              </a:rPr>
              <a:t>The background color can be changed using the slide’s background color commands (preferably using the color palette).</a:t>
            </a:r>
            <a:endParaRPr lang="en-US" sz="1000" dirty="0">
              <a:latin typeface="+mn-lt"/>
            </a:endParaRPr>
          </a:p>
          <a:p>
            <a:pPr defTabSz="899404">
              <a:defRPr/>
            </a:pPr>
            <a:r>
              <a:rPr lang="en-US" sz="1000" b="1" dirty="0">
                <a:latin typeface="+mn-lt"/>
                <a:cs typeface="Arial" pitchFamily="34" charset="0"/>
              </a:rPr>
              <a:t>(right click on the slide + ”Format background”).</a:t>
            </a:r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6447-9AB3-42C8-9F82-CBC3631AF219}" type="slidenum">
              <a:rPr lang="fr-FR" altLang="fr-FR"/>
              <a:pPr/>
              <a:t>29</a:t>
            </a:fld>
            <a:endParaRPr lang="fr-FR" alt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478044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92021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kern="1200" baseline="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45203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9404">
              <a:defRPr/>
            </a:pPr>
            <a:r>
              <a:rPr lang="en-US" sz="1000" dirty="0">
                <a:latin typeface="+mn-lt"/>
                <a:cs typeface="Arial" pitchFamily="34" charset="0"/>
              </a:rPr>
              <a:t>The background color can be changed using the slide’s background color commands (preferably using the color palette).</a:t>
            </a:r>
            <a:endParaRPr lang="en-US" sz="1000" dirty="0">
              <a:latin typeface="+mn-lt"/>
            </a:endParaRPr>
          </a:p>
          <a:p>
            <a:pPr defTabSz="899404">
              <a:defRPr/>
            </a:pPr>
            <a:r>
              <a:rPr lang="en-US" sz="1000" b="1" dirty="0">
                <a:latin typeface="+mn-lt"/>
                <a:cs typeface="Arial" pitchFamily="34" charset="0"/>
              </a:rPr>
              <a:t>(right click on the slide + ”Format background”).</a:t>
            </a:r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6447-9AB3-42C8-9F82-CBC3631AF219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61914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000" b="0" kern="1200" noProof="0" dirty="0">
              <a:solidFill>
                <a:schemeClr val="tx1"/>
              </a:solidFill>
              <a:effectLst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B967-652B-44E3-AC85-B50B589029DD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05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9404">
              <a:defRPr/>
            </a:pPr>
            <a:r>
              <a:rPr lang="en-US" sz="1000" dirty="0">
                <a:latin typeface="+mn-lt"/>
                <a:cs typeface="Arial" pitchFamily="34" charset="0"/>
              </a:rPr>
              <a:t>The background color can be changed using the slide’s background color commands (preferably using the color palette).</a:t>
            </a:r>
            <a:endParaRPr lang="en-US" sz="1000" dirty="0">
              <a:latin typeface="+mn-lt"/>
            </a:endParaRPr>
          </a:p>
          <a:p>
            <a:pPr defTabSz="899404">
              <a:defRPr/>
            </a:pPr>
            <a:r>
              <a:rPr lang="en-US" sz="1000" b="1" dirty="0">
                <a:latin typeface="+mn-lt"/>
                <a:cs typeface="Arial" pitchFamily="34" charset="0"/>
              </a:rPr>
              <a:t>(right click on the slide + ”Format background”).</a:t>
            </a:r>
          </a:p>
        </p:txBody>
      </p:sp>
      <p:sp>
        <p:nvSpPr>
          <p:cNvPr id="122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6C6447-9AB3-42C8-9F82-CBC3631AF219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88429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57583"/>
            <a:ext cx="9144000" cy="79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pic>
        <p:nvPicPr>
          <p:cNvPr id="13" name="Picture 2" descr="C:\Users\José Juan\Desktop\fundacion ax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1" y="6286573"/>
            <a:ext cx="1467293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0 Grupo"/>
          <p:cNvGrpSpPr/>
          <p:nvPr userDrawn="1"/>
        </p:nvGrpSpPr>
        <p:grpSpPr>
          <a:xfrm>
            <a:off x="189551" y="6309319"/>
            <a:ext cx="1440159" cy="441517"/>
            <a:chOff x="251521" y="260328"/>
            <a:chExt cx="2448271" cy="75244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047"/>
            <a:stretch/>
          </p:blipFill>
          <p:spPr bwMode="auto">
            <a:xfrm>
              <a:off x="251521" y="836712"/>
              <a:ext cx="2448271" cy="1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328"/>
              <a:ext cx="2160239" cy="501280"/>
            </a:xfrm>
            <a:prstGeom prst="rect">
              <a:avLst/>
            </a:prstGeom>
          </p:spPr>
        </p:pic>
      </p:grpSp>
      <p:pic>
        <p:nvPicPr>
          <p:cNvPr id="15" name="14 Imagen" descr="Captura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2838" y="6260399"/>
            <a:ext cx="1872208" cy="36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703704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  <p:pic>
        <p:nvPicPr>
          <p:cNvPr id="16" name="15 Imagen" descr="Captur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6143" y="6431662"/>
            <a:ext cx="1578829" cy="309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08806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045335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669714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9922" b="25009"/>
          <a:stretch/>
        </p:blipFill>
        <p:spPr bwMode="auto">
          <a:xfrm>
            <a:off x="0" y="1715120"/>
            <a:ext cx="4578503" cy="514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0268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635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 userDrawn="1"/>
        </p:nvSpPr>
        <p:spPr>
          <a:xfrm>
            <a:off x="2458345" y="1"/>
            <a:ext cx="6685655" cy="6858000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87" tIns="59943" rIns="119887" bIns="59943" anchor="ctr"/>
          <a:lstStyle/>
          <a:p>
            <a:pPr algn="ctr" eaLnBrk="1" hangingPunct="1">
              <a:defRPr/>
            </a:pPr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76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57583"/>
            <a:ext cx="9144000" cy="79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2" descr="C:\Users\José Juan\Desktop\fundacion ax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1" y="6286573"/>
            <a:ext cx="1467293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0 Grupo"/>
          <p:cNvGrpSpPr/>
          <p:nvPr userDrawn="1"/>
        </p:nvGrpSpPr>
        <p:grpSpPr>
          <a:xfrm>
            <a:off x="189551" y="6309319"/>
            <a:ext cx="1440159" cy="441517"/>
            <a:chOff x="251521" y="260328"/>
            <a:chExt cx="2448271" cy="75244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047"/>
            <a:stretch/>
          </p:blipFill>
          <p:spPr bwMode="auto">
            <a:xfrm>
              <a:off x="251521" y="836712"/>
              <a:ext cx="2448271" cy="1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328"/>
              <a:ext cx="2160239" cy="501280"/>
            </a:xfrm>
            <a:prstGeom prst="rect">
              <a:avLst/>
            </a:prstGeom>
          </p:spPr>
        </p:pic>
      </p:grpSp>
      <p:pic>
        <p:nvPicPr>
          <p:cNvPr id="15" name="14 Imagen" descr="Captura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2838" y="6260399"/>
            <a:ext cx="1872208" cy="36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59468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6028050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9615628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24" name="22 Imagen"/>
          <p:cNvPicPr/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53336"/>
            <a:ext cx="1270635" cy="29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1837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20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79613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1017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29938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830639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25522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2370207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56715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6" name="15 Imagen" descr="Captur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6143" y="6431662"/>
            <a:ext cx="1578829" cy="309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2318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47539873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26569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61965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57583"/>
            <a:ext cx="9144000" cy="79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2" descr="C:\Users\José Juan\Desktop\fundacion ax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1" y="6286573"/>
            <a:ext cx="1467293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0 Grupo"/>
          <p:cNvGrpSpPr/>
          <p:nvPr userDrawn="1"/>
        </p:nvGrpSpPr>
        <p:grpSpPr>
          <a:xfrm>
            <a:off x="189551" y="6309319"/>
            <a:ext cx="1440159" cy="441517"/>
            <a:chOff x="251521" y="260328"/>
            <a:chExt cx="2448271" cy="75244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047"/>
            <a:stretch/>
          </p:blipFill>
          <p:spPr bwMode="auto">
            <a:xfrm>
              <a:off x="251521" y="836712"/>
              <a:ext cx="2448271" cy="1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328"/>
              <a:ext cx="2160239" cy="501280"/>
            </a:xfrm>
            <a:prstGeom prst="rect">
              <a:avLst/>
            </a:prstGeom>
          </p:spPr>
        </p:pic>
      </p:grpSp>
      <p:pic>
        <p:nvPicPr>
          <p:cNvPr id="15" name="14 Imagen" descr="Captura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2838" y="6260399"/>
            <a:ext cx="1872208" cy="36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45895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6831498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97692179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24" name="22 Imagen"/>
          <p:cNvPicPr/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53336"/>
            <a:ext cx="1270635" cy="29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324986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20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38546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8738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76235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13107007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  <p:pic>
        <p:nvPicPr>
          <p:cNvPr id="24" name="22 Imagen"/>
          <p:cNvPicPr/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53336"/>
            <a:ext cx="1270635" cy="29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34993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88427543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72284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6" name="15 Imagen" descr="Captur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6143" y="6431662"/>
            <a:ext cx="1578829" cy="309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360285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50110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125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9922" b="25009"/>
          <a:stretch/>
        </p:blipFill>
        <p:spPr bwMode="auto">
          <a:xfrm>
            <a:off x="0" y="1715120"/>
            <a:ext cx="4578503" cy="514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7232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8277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 userDrawn="1"/>
        </p:nvSpPr>
        <p:spPr>
          <a:xfrm>
            <a:off x="2458345" y="1"/>
            <a:ext cx="6685655" cy="6858000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87" tIns="59943" rIns="119887" bIns="59943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289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57583"/>
            <a:ext cx="9144000" cy="79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2" descr="C:\Users\José Juan\Desktop\fundacion ax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1" y="6286573"/>
            <a:ext cx="1467293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0 Grupo"/>
          <p:cNvGrpSpPr/>
          <p:nvPr userDrawn="1"/>
        </p:nvGrpSpPr>
        <p:grpSpPr>
          <a:xfrm>
            <a:off x="189551" y="6309319"/>
            <a:ext cx="1440159" cy="441517"/>
            <a:chOff x="251521" y="260328"/>
            <a:chExt cx="2448271" cy="75244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047"/>
            <a:stretch/>
          </p:blipFill>
          <p:spPr bwMode="auto">
            <a:xfrm>
              <a:off x="251521" y="836712"/>
              <a:ext cx="2448271" cy="1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328"/>
              <a:ext cx="2160239" cy="501280"/>
            </a:xfrm>
            <a:prstGeom prst="rect">
              <a:avLst/>
            </a:prstGeom>
          </p:spPr>
        </p:pic>
      </p:grpSp>
      <p:pic>
        <p:nvPicPr>
          <p:cNvPr id="15" name="14 Imagen" descr="Captura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2838" y="6260399"/>
            <a:ext cx="1872208" cy="36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8129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  <p:sp>
        <p:nvSpPr>
          <p:cNvPr id="20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79913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64103249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50147063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24" name="22 Imagen"/>
          <p:cNvPicPr/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53336"/>
            <a:ext cx="1270635" cy="29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829606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20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55462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85998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8509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87059613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18405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325697532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5397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2529232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6" name="15 Imagen" descr="Captur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6143" y="6431662"/>
            <a:ext cx="1578829" cy="309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984702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70557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61660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9922" b="25009"/>
          <a:stretch/>
        </p:blipFill>
        <p:spPr bwMode="auto">
          <a:xfrm>
            <a:off x="0" y="1715120"/>
            <a:ext cx="4578503" cy="514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9887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3084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 userDrawn="1"/>
        </p:nvSpPr>
        <p:spPr>
          <a:xfrm>
            <a:off x="2458345" y="1"/>
            <a:ext cx="6685655" cy="6858000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87" tIns="59943" rIns="119887" bIns="59943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797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57583"/>
            <a:ext cx="9144000" cy="79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2" descr="C:\Users\José Juan\Desktop\fundacion ax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1" y="6286573"/>
            <a:ext cx="1467293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0 Grupo"/>
          <p:cNvGrpSpPr/>
          <p:nvPr userDrawn="1"/>
        </p:nvGrpSpPr>
        <p:grpSpPr>
          <a:xfrm>
            <a:off x="189551" y="6309319"/>
            <a:ext cx="1440159" cy="441517"/>
            <a:chOff x="251521" y="260328"/>
            <a:chExt cx="2448271" cy="75244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047"/>
            <a:stretch/>
          </p:blipFill>
          <p:spPr bwMode="auto">
            <a:xfrm>
              <a:off x="251521" y="836712"/>
              <a:ext cx="2448271" cy="1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328"/>
              <a:ext cx="2160239" cy="501280"/>
            </a:xfrm>
            <a:prstGeom prst="rect">
              <a:avLst/>
            </a:prstGeom>
          </p:spPr>
        </p:pic>
      </p:grpSp>
      <p:pic>
        <p:nvPicPr>
          <p:cNvPr id="15" name="14 Imagen" descr="Captura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2838" y="6260399"/>
            <a:ext cx="1872208" cy="36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93728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89385182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02768568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24" name="22 Imagen"/>
          <p:cNvPicPr/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53336"/>
            <a:ext cx="1270635" cy="29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60522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20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81064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43904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525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19481874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90522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205021232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05884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6" name="15 Imagen" descr="Captur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6143" y="6431662"/>
            <a:ext cx="1578829" cy="309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7591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72226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4809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348032114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9922" b="25009"/>
          <a:stretch/>
        </p:blipFill>
        <p:spPr bwMode="auto">
          <a:xfrm>
            <a:off x="0" y="1715120"/>
            <a:ext cx="4578503" cy="514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71610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31235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 userDrawn="1"/>
        </p:nvSpPr>
        <p:spPr>
          <a:xfrm>
            <a:off x="2458345" y="1"/>
            <a:ext cx="6685655" cy="6858000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87" tIns="59943" rIns="119887" bIns="59943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651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057583"/>
            <a:ext cx="9144000" cy="792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2" descr="C:\Users\José Juan\Desktop\fundacion ax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1" y="6286573"/>
            <a:ext cx="1467293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20 Grupo"/>
          <p:cNvGrpSpPr/>
          <p:nvPr userDrawn="1"/>
        </p:nvGrpSpPr>
        <p:grpSpPr>
          <a:xfrm>
            <a:off x="189551" y="6309319"/>
            <a:ext cx="1440159" cy="441517"/>
            <a:chOff x="251521" y="260328"/>
            <a:chExt cx="2448271" cy="75244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047"/>
            <a:stretch/>
          </p:blipFill>
          <p:spPr bwMode="auto">
            <a:xfrm>
              <a:off x="251521" y="836712"/>
              <a:ext cx="2448271" cy="1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22 Imagen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328"/>
              <a:ext cx="2160239" cy="501280"/>
            </a:xfrm>
            <a:prstGeom prst="rect">
              <a:avLst/>
            </a:prstGeom>
          </p:spPr>
        </p:pic>
      </p:grpSp>
      <p:pic>
        <p:nvPicPr>
          <p:cNvPr id="15" name="14 Imagen" descr="Captura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12838" y="6260399"/>
            <a:ext cx="1872208" cy="36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589368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31916826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448816801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734417" y="-4577"/>
            <a:ext cx="1440160" cy="1561369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24" name="22 Imagen"/>
          <p:cNvPicPr/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453336"/>
            <a:ext cx="1270635" cy="294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578623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923504" y="3411530"/>
            <a:ext cx="3296993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11020"/>
            <a:ext cx="9144000" cy="6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8497175" y="6342070"/>
            <a:ext cx="396000" cy="396000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0" y="1548166"/>
            <a:ext cx="8432799" cy="1527968"/>
          </a:xfrm>
        </p:spPr>
        <p:txBody>
          <a:bodyPr anchor="b" anchorCtr="0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4495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20" name="Parallélogramme 10"/>
          <p:cNvSpPr>
            <a:spLocks noChangeAspect="1"/>
          </p:cNvSpPr>
          <p:nvPr userDrawn="1"/>
        </p:nvSpPr>
        <p:spPr>
          <a:xfrm>
            <a:off x="35496" y="-4577"/>
            <a:ext cx="936104" cy="913297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25473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 anchorCtr="0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7061843" y="1100205"/>
            <a:ext cx="571997" cy="4916387"/>
          </a:xfrm>
        </p:spPr>
        <p:txBody>
          <a:bodyPr anchor="ctr" anchorCtr="0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07773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063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52362482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>
            <a:normAutofit/>
          </a:bodyPr>
          <a:lstStyle>
            <a:lvl1pPr>
              <a:buFontTx/>
              <a:buNone/>
              <a:defRPr sz="1400"/>
            </a:lvl1pPr>
          </a:lstStyle>
          <a:p>
            <a:r>
              <a:rPr lang="es-ES"/>
              <a:t>Haga clic en el icono para agregar una tabla</a:t>
            </a:r>
            <a:endParaRPr lang="fr-FR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="" xmlns:p14="http://schemas.microsoft.com/office/powerpoint/2010/main" val="177579646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5611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428674671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s-ES"/>
              <a:t>Haga clic en el icono para agregar un gráfico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82126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6" name="15 Imagen" descr="Captura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56143" y="6431662"/>
            <a:ext cx="1578829" cy="309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64311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vert="horz" anchor="ctr" anchorCtr="0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069411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181565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9922" b="25009"/>
          <a:stretch/>
        </p:blipFill>
        <p:spPr bwMode="auto">
          <a:xfrm>
            <a:off x="0" y="1715120"/>
            <a:ext cx="4578503" cy="514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94464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1983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9144000" cy="6858000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46" y="399039"/>
            <a:ext cx="674511" cy="89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 userDrawn="1"/>
        </p:nvSpPr>
        <p:spPr>
          <a:xfrm>
            <a:off x="2458345" y="1"/>
            <a:ext cx="6685655" cy="6858000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87" tIns="59943" rIns="119887" bIns="59943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85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gi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4.gif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image" Target="../media/image4.gif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image" Target="../media/image4.gif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image" Target="../media/image4.gif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/>
              <a:pPr/>
              <a:t>‹Nº›</a:t>
            </a:fld>
            <a:r>
              <a:rPr lang="fr-FR" dirty="0"/>
              <a:t>   |  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NIVEL DE CONFIDENCIALIDAD</a:t>
            </a:r>
            <a:endParaRPr lang="fr-FR" dirty="0"/>
          </a:p>
        </p:txBody>
      </p:sp>
      <p:pic>
        <p:nvPicPr>
          <p:cNvPr id="14" name="22 Imagen"/>
          <p:cNvPicPr/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" y="6473690"/>
            <a:ext cx="1211190" cy="277415"/>
          </a:xfrm>
          <a:prstGeom prst="rect">
            <a:avLst/>
          </a:prstGeom>
        </p:spPr>
      </p:pic>
      <p:pic>
        <p:nvPicPr>
          <p:cNvPr id="23" name="22 Imagen" descr="Captura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753" y="6441399"/>
            <a:ext cx="1578829" cy="309706"/>
          </a:xfrm>
          <a:prstGeom prst="rect">
            <a:avLst/>
          </a:prstGeom>
        </p:spPr>
      </p:pic>
      <p:pic>
        <p:nvPicPr>
          <p:cNvPr id="24" name="Picture 2" descr="C:\Users\José Juan\Desktop\fundacion axa.jpg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356"/>
          <a:stretch/>
        </p:blipFill>
        <p:spPr bwMode="auto">
          <a:xfrm>
            <a:off x="8532440" y="138459"/>
            <a:ext cx="390938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05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49" r:id="rId2"/>
    <p:sldLayoutId id="2147483766" r:id="rId3"/>
    <p:sldLayoutId id="2147483767" r:id="rId4"/>
    <p:sldLayoutId id="2147483768" r:id="rId5"/>
    <p:sldLayoutId id="2147483770" r:id="rId6"/>
    <p:sldLayoutId id="2147483754" r:id="rId7"/>
    <p:sldLayoutId id="2147483771" r:id="rId8"/>
    <p:sldLayoutId id="2147483753" r:id="rId9"/>
    <p:sldLayoutId id="2147483773" r:id="rId10"/>
    <p:sldLayoutId id="2147483763" r:id="rId11"/>
    <p:sldLayoutId id="2147483755" r:id="rId12"/>
    <p:sldLayoutId id="2147483756" r:id="rId13"/>
    <p:sldLayoutId id="2147483762" r:id="rId14"/>
    <p:sldLayoutId id="2147483789" r:id="rId15"/>
    <p:sldLayoutId id="2147483790" r:id="rId16"/>
    <p:sldLayoutId id="2147483791" r:id="rId17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22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5" name="Parallélogramme 14"/>
          <p:cNvSpPr>
            <a:spLocks noChangeAspect="1"/>
          </p:cNvSpPr>
          <p:nvPr/>
        </p:nvSpPr>
        <p:spPr>
          <a:xfrm>
            <a:off x="12789" y="54300"/>
            <a:ext cx="559592" cy="606688"/>
          </a:xfrm>
          <a:prstGeom prst="parallelogram">
            <a:avLst>
              <a:gd name="adj" fmla="val 837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4" name="22 Imagen"/>
          <p:cNvPicPr/>
          <p:nvPr/>
        </p:nvPicPr>
        <p:blipFill>
          <a:blip r:embed="rId1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" y="6473690"/>
            <a:ext cx="1211190" cy="277415"/>
          </a:xfrm>
          <a:prstGeom prst="rect">
            <a:avLst/>
          </a:prstGeom>
        </p:spPr>
      </p:pic>
      <p:pic>
        <p:nvPicPr>
          <p:cNvPr id="23" name="22 Imagen" descr="Captura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2753" y="6441399"/>
            <a:ext cx="1578829" cy="309706"/>
          </a:xfrm>
          <a:prstGeom prst="rect">
            <a:avLst/>
          </a:prstGeom>
        </p:spPr>
      </p:pic>
      <p:pic>
        <p:nvPicPr>
          <p:cNvPr id="24" name="Picture 2" descr="C:\Users\José Juan\Desktop\fundacion axa.jpg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464"/>
          <a:stretch/>
        </p:blipFill>
        <p:spPr bwMode="auto">
          <a:xfrm>
            <a:off x="8528186" y="134596"/>
            <a:ext cx="404039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46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9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1F497D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4" name="22 Imagen"/>
          <p:cNvPicPr/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" y="6473690"/>
            <a:ext cx="1211190" cy="277415"/>
          </a:xfrm>
          <a:prstGeom prst="rect">
            <a:avLst/>
          </a:prstGeom>
        </p:spPr>
      </p:pic>
      <p:pic>
        <p:nvPicPr>
          <p:cNvPr id="23" name="22 Imagen" descr="Captura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753" y="6441399"/>
            <a:ext cx="1578829" cy="309706"/>
          </a:xfrm>
          <a:prstGeom prst="rect">
            <a:avLst/>
          </a:prstGeom>
        </p:spPr>
      </p:pic>
      <p:pic>
        <p:nvPicPr>
          <p:cNvPr id="24" name="Picture 2" descr="C:\Users\José Juan\Desktop\fundacion axa.jpg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356"/>
          <a:stretch/>
        </p:blipFill>
        <p:spPr bwMode="auto">
          <a:xfrm>
            <a:off x="8532440" y="138459"/>
            <a:ext cx="390938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X:\comunicacion\FUNDACION AXA\10. imagen\Logos Fundacion AXA 2016\Nuevo logo fundacion axa.JP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90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2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1F497D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4" name="22 Imagen"/>
          <p:cNvPicPr/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" y="6473690"/>
            <a:ext cx="1211190" cy="277415"/>
          </a:xfrm>
          <a:prstGeom prst="rect">
            <a:avLst/>
          </a:prstGeom>
        </p:spPr>
      </p:pic>
      <p:pic>
        <p:nvPicPr>
          <p:cNvPr id="23" name="22 Imagen" descr="Captura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753" y="6441399"/>
            <a:ext cx="1578829" cy="309706"/>
          </a:xfrm>
          <a:prstGeom prst="rect">
            <a:avLst/>
          </a:prstGeom>
        </p:spPr>
      </p:pic>
      <p:pic>
        <p:nvPicPr>
          <p:cNvPr id="24" name="Picture 2" descr="C:\Users\José Juan\Desktop\fundacion axa.jpg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356"/>
          <a:stretch/>
        </p:blipFill>
        <p:spPr bwMode="auto">
          <a:xfrm>
            <a:off x="8532440" y="138459"/>
            <a:ext cx="390938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X:\comunicacion\FUNDACION AXA\10. imagen\Logos Fundacion AXA 2016\Nuevo logo fundacion axa.JP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3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2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1F497D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4" name="22 Imagen"/>
          <p:cNvPicPr/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" y="6473690"/>
            <a:ext cx="1211190" cy="277415"/>
          </a:xfrm>
          <a:prstGeom prst="rect">
            <a:avLst/>
          </a:prstGeom>
        </p:spPr>
      </p:pic>
      <p:pic>
        <p:nvPicPr>
          <p:cNvPr id="23" name="22 Imagen" descr="Captura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753" y="6441399"/>
            <a:ext cx="1578829" cy="309706"/>
          </a:xfrm>
          <a:prstGeom prst="rect">
            <a:avLst/>
          </a:prstGeom>
        </p:spPr>
      </p:pic>
      <p:pic>
        <p:nvPicPr>
          <p:cNvPr id="24" name="Picture 2" descr="C:\Users\José Juan\Desktop\fundacion axa.jpg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356"/>
          <a:stretch/>
        </p:blipFill>
        <p:spPr bwMode="auto">
          <a:xfrm>
            <a:off x="8532440" y="138459"/>
            <a:ext cx="390938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X:\comunicacion\FUNDACION AXA\10. imagen\Logos Fundacion AXA 2016\Nuevo logo fundacion axa.JP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410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2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27695" y="331681"/>
            <a:ext cx="7681293" cy="338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868" y="1562999"/>
            <a:ext cx="7667119" cy="44774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390" y="6511776"/>
            <a:ext cx="285855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fr-FR" dirty="0">
              <a:solidFill>
                <a:srgbClr val="1F497D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727695" y="735475"/>
            <a:ext cx="768129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4421" y="6508750"/>
            <a:ext cx="487090" cy="214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‹Nº›</a:t>
            </a:fld>
            <a:r>
              <a:rPr lang="fr-FR" dirty="0">
                <a:solidFill>
                  <a:srgbClr val="1F497D"/>
                </a:solidFill>
              </a:rPr>
              <a:t>   |  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>
                <a:solidFill>
                  <a:srgbClr val="8064A2"/>
                </a:solidFill>
              </a:rPr>
              <a:t>NIVEL DE CONFIDENCIALIDAD</a:t>
            </a:r>
            <a:endParaRPr lang="fr-FR" dirty="0">
              <a:solidFill>
                <a:srgbClr val="8064A2"/>
              </a:solidFill>
            </a:endParaRPr>
          </a:p>
        </p:txBody>
      </p:sp>
      <p:pic>
        <p:nvPicPr>
          <p:cNvPr id="14" name="22 Imagen"/>
          <p:cNvPicPr/>
          <p:nvPr/>
        </p:nvPicPr>
        <p:blipFill>
          <a:blip r:embed="rId1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" y="6473690"/>
            <a:ext cx="1211190" cy="277415"/>
          </a:xfrm>
          <a:prstGeom prst="rect">
            <a:avLst/>
          </a:prstGeom>
        </p:spPr>
      </p:pic>
      <p:pic>
        <p:nvPicPr>
          <p:cNvPr id="23" name="22 Imagen" descr="Captura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753" y="6441399"/>
            <a:ext cx="1578829" cy="309706"/>
          </a:xfrm>
          <a:prstGeom prst="rect">
            <a:avLst/>
          </a:prstGeom>
        </p:spPr>
      </p:pic>
      <p:pic>
        <p:nvPicPr>
          <p:cNvPr id="24" name="Picture 2" descr="C:\Users\José Juan\Desktop\fundacion axa.jpg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356"/>
          <a:stretch/>
        </p:blipFill>
        <p:spPr bwMode="auto">
          <a:xfrm>
            <a:off x="8532440" y="138459"/>
            <a:ext cx="390938" cy="38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X:\comunicacion\FUNDACION AXA\10. imagen\Logos Fundacion AXA 2016\Nuevo logo fundacion axa.JP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170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23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7.xml"/><Relationship Id="rId5" Type="http://schemas.openxmlformats.org/officeDocument/2006/relationships/image" Target="../media/image26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Relationship Id="rId5" Type="http://schemas.openxmlformats.org/officeDocument/2006/relationships/chart" Target="../charts/chart1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12.jpeg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6.xml"/><Relationship Id="rId5" Type="http://schemas.openxmlformats.org/officeDocument/2006/relationships/image" Target="../media/image2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34450" y="5167666"/>
            <a:ext cx="2318325" cy="367278"/>
          </a:xfrm>
          <a:prstGeom prst="rect">
            <a:avLst/>
          </a:prstGeom>
        </p:spPr>
        <p:txBody>
          <a:bodyPr wrap="none" lIns="119887" tIns="59943" rIns="119887" bIns="59943">
            <a:spAutoFit/>
          </a:bodyPr>
          <a:lstStyle/>
          <a:p>
            <a:pPr marL="14595" algn="r">
              <a:spcBef>
                <a:spcPts val="1155"/>
              </a:spcBef>
              <a:defRPr/>
            </a:pPr>
            <a:r>
              <a:rPr lang="es-ES_tradnl" sz="16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2 </a:t>
            </a:r>
            <a:r>
              <a:rPr lang="es-ES_tradnl" sz="1600">
                <a:solidFill>
                  <a:schemeClr val="bg1"/>
                </a:solidFill>
                <a:latin typeface="+mj-lt"/>
                <a:cs typeface="Calibri" pitchFamily="34" charset="0"/>
              </a:rPr>
              <a:t>de </a:t>
            </a:r>
            <a:r>
              <a:rPr lang="es-ES_tradnl" sz="160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Julio </a:t>
            </a:r>
            <a:r>
              <a:rPr lang="es-ES_tradnl" sz="1600" dirty="0">
                <a:solidFill>
                  <a:schemeClr val="bg1"/>
                </a:solidFill>
                <a:latin typeface="+mj-lt"/>
                <a:cs typeface="Calibri" pitchFamily="34" charset="0"/>
              </a:rPr>
              <a:t>- Zaragoza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3532" y="4736406"/>
            <a:ext cx="4499243" cy="444222"/>
          </a:xfrm>
          <a:prstGeom prst="rect">
            <a:avLst/>
          </a:prstGeom>
        </p:spPr>
        <p:txBody>
          <a:bodyPr wrap="none" lIns="119887" tIns="59943" rIns="119887" bIns="59943">
            <a:spAutoFit/>
          </a:bodyPr>
          <a:lstStyle/>
          <a:p>
            <a:pPr algn="r"/>
            <a:r>
              <a:rPr lang="pt-PT" sz="2100" dirty="0">
                <a:solidFill>
                  <a:schemeClr val="bg1"/>
                </a:solidFill>
              </a:rPr>
              <a:t>Presentación de resultados: Aragón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05524" y="2180471"/>
            <a:ext cx="6882900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5200" b="1" dirty="0">
                <a:solidFill>
                  <a:schemeClr val="bg1"/>
                </a:solidFill>
              </a:rPr>
              <a:t>	 	Necesidades      	Laborales de las Empresas</a:t>
            </a:r>
            <a:endParaRPr lang="es-ES" sz="52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6242505"/>
            <a:ext cx="9144000" cy="61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19887" tIns="59943" rIns="119887" bIns="59943" spcCol="0" rtlCol="0" anchor="ctr"/>
          <a:lstStyle/>
          <a:p>
            <a:pPr algn="ctr" eaLnBrk="1" hangingPunct="1"/>
            <a:endParaRPr lang="es-ES" sz="2100" dirty="0">
              <a:solidFill>
                <a:srgbClr val="027180"/>
              </a:solidFill>
              <a:latin typeface="+mj-lt"/>
              <a:cs typeface="Arial" charset="0"/>
            </a:endParaRPr>
          </a:p>
        </p:txBody>
      </p:sp>
      <p:pic>
        <p:nvPicPr>
          <p:cNvPr id="12" name="Picture 2" descr="C:\Users\José Juan\Desktop\Sin títu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84" y="6348106"/>
            <a:ext cx="1881674" cy="378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09320"/>
            <a:ext cx="1788322" cy="456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9556" l="0" r="100000">
                        <a14:foregroundMark x1="30078" y1="24444" x2="30078" y2="24444"/>
                        <a14:foregroundMark x1="16602" y1="26667" x2="16602" y2="26667"/>
                        <a14:foregroundMark x1="66602" y1="20000" x2="66602" y2="20000"/>
                        <a14:foregroundMark x1="86035" y1="17778" x2="86035" y2="17778"/>
                        <a14:foregroundMark x1="87109" y1="63556" x2="87109" y2="63556"/>
                        <a14:foregroundMark x1="95410" y1="67556" x2="9541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61610"/>
            <a:ext cx="1599634" cy="35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6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7695" y="260648"/>
            <a:ext cx="7681293" cy="409170"/>
          </a:xfrm>
        </p:spPr>
        <p:txBody>
          <a:bodyPr>
            <a:normAutofit/>
          </a:bodyPr>
          <a:lstStyle/>
          <a:p>
            <a:r>
              <a:rPr lang="en-US" dirty="0" err="1"/>
              <a:t>Titulados</a:t>
            </a:r>
            <a:r>
              <a:rPr lang="en-US" dirty="0"/>
              <a:t> </a:t>
            </a:r>
            <a:r>
              <a:rPr lang="en-US" dirty="0" err="1"/>
              <a:t>universitarios</a:t>
            </a:r>
            <a:r>
              <a:rPr lang="en-US" dirty="0"/>
              <a:t> que </a:t>
            </a:r>
            <a:r>
              <a:rPr lang="en-US" dirty="0" err="1"/>
              <a:t>contratarán</a:t>
            </a:r>
            <a:endParaRPr lang="en-US" sz="1800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10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65880" y="1062935"/>
            <a:ext cx="8154291" cy="259450"/>
          </a:xfrm>
        </p:spPr>
        <p:txBody>
          <a:bodyPr>
            <a:normAutofit/>
          </a:bodyPr>
          <a:lstStyle/>
          <a:p>
            <a:r>
              <a:rPr lang="es-ES" sz="1200" dirty="0"/>
              <a:t>¿En qué tipo de titulación universitaria en concreto?</a:t>
            </a:r>
          </a:p>
          <a:p>
            <a:pPr lvl="0"/>
            <a:endParaRPr lang="es-ES" sz="1200" dirty="0">
              <a:latin typeface="+mn-lt"/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pic>
        <p:nvPicPr>
          <p:cNvPr id="7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352600" y="1517555"/>
            <a:ext cx="492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s-ES" sz="1400" b="1" u="sng" dirty="0">
                <a:solidFill>
                  <a:schemeClr val="tx2"/>
                </a:solidFill>
              </a:rPr>
              <a:t>Titulados </a:t>
            </a:r>
            <a:r>
              <a:rPr lang="es-ES" sz="1400" b="1" u="sng" dirty="0" smtClean="0">
                <a:solidFill>
                  <a:schemeClr val="tx2"/>
                </a:solidFill>
              </a:rPr>
              <a:t>universitarios</a:t>
            </a:r>
            <a:r>
              <a:rPr lang="es-ES" sz="1400" b="1" dirty="0" smtClean="0">
                <a:solidFill>
                  <a:schemeClr val="tx2"/>
                </a:solidFill>
              </a:rPr>
              <a:t> más </a:t>
            </a:r>
            <a:r>
              <a:rPr lang="es-ES" sz="1400" b="1" dirty="0">
                <a:solidFill>
                  <a:schemeClr val="tx2"/>
                </a:solidFill>
              </a:rPr>
              <a:t>demandados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64" y="1187973"/>
            <a:ext cx="753953" cy="753953"/>
          </a:xfrm>
          <a:prstGeom prst="rect">
            <a:avLst/>
          </a:prstGeom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3582383289"/>
              </p:ext>
            </p:extLst>
          </p:nvPr>
        </p:nvGraphicFramePr>
        <p:xfrm>
          <a:off x="727695" y="1838585"/>
          <a:ext cx="7681293" cy="447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449110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Titulados</a:t>
            </a:r>
            <a:r>
              <a:rPr lang="en-US" dirty="0"/>
              <a:t> </a:t>
            </a:r>
            <a:r>
              <a:rPr lang="en-US" dirty="0" err="1"/>
              <a:t>universitarios</a:t>
            </a:r>
            <a:r>
              <a:rPr lang="en-US" dirty="0"/>
              <a:t> que </a:t>
            </a:r>
            <a:r>
              <a:rPr lang="en-US" dirty="0" err="1" smtClean="0"/>
              <a:t>contratarán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11</a:t>
            </a:fld>
            <a:r>
              <a:rPr lang="fr-FR" smtClean="0">
                <a:solidFill>
                  <a:srgbClr val="1F497D"/>
                </a:solidFill>
              </a:rPr>
              <a:t>   |  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12" name="4 Marcador de texto"/>
          <p:cNvSpPr txBox="1">
            <a:spLocks/>
          </p:cNvSpPr>
          <p:nvPr/>
        </p:nvSpPr>
        <p:spPr>
          <a:xfrm>
            <a:off x="765880" y="836712"/>
            <a:ext cx="8154291" cy="259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SzPct val="120000"/>
              <a:buFontTx/>
              <a:buNone/>
              <a:defRPr sz="1400" b="1" kern="1200">
                <a:solidFill>
                  <a:schemeClr val="tx2"/>
                </a:solidFill>
                <a:latin typeface="Century Gothic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27A"/>
              </a:buClr>
              <a:buSzPct val="100000"/>
              <a:buFontTx/>
              <a:buNone/>
              <a:defRPr sz="1600" b="1" kern="1200" baseline="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2pPr>
            <a:lvl3pPr marL="1077913" indent="-163513" algn="l" defTabSz="457200" rtl="0" eaLnBrk="1" latinLnBrk="0" hangingPunct="1">
              <a:spcBef>
                <a:spcPct val="20000"/>
              </a:spcBef>
              <a:buClr>
                <a:srgbClr val="004563"/>
              </a:buClr>
              <a:buSzPct val="100000"/>
              <a:buFontTx/>
              <a:buNone/>
              <a:defRPr sz="1400" i="1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630238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01688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>
                <a:solidFill>
                  <a:srgbClr val="1F497D"/>
                </a:solidFill>
              </a:rPr>
              <a:t>¿En qué tipo de titulación universitaria en concreto?</a:t>
            </a:r>
          </a:p>
          <a:p>
            <a:endParaRPr lang="es-ES" sz="1200" dirty="0">
              <a:solidFill>
                <a:srgbClr val="1F497D"/>
              </a:solidFill>
              <a:latin typeface="Arial"/>
            </a:endParaRPr>
          </a:p>
        </p:txBody>
      </p:sp>
      <p:pic>
        <p:nvPicPr>
          <p:cNvPr id="13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836712"/>
            <a:ext cx="250271" cy="250076"/>
          </a:xfrm>
          <a:prstGeom prst="rect">
            <a:avLst/>
          </a:prstGeom>
          <a:noFill/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74" y="917423"/>
            <a:ext cx="753953" cy="753953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2051720" y="1170165"/>
            <a:ext cx="5385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sz="1400" b="1" u="sng" dirty="0" smtClean="0">
                <a:solidFill>
                  <a:srgbClr val="1F497D"/>
                </a:solidFill>
              </a:rPr>
              <a:t>Comparativa de demanda de titulados universitarios por CA</a:t>
            </a:r>
            <a:endParaRPr lang="es-ES" sz="1400" b="1" dirty="0">
              <a:solidFill>
                <a:srgbClr val="1F497D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499992" y="6181888"/>
            <a:ext cx="441361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7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*La  muestra  no es suficiente en: Canarias, Cantabria, Extremadura, La Rioja y Murcia.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4447903"/>
              </p:ext>
            </p:extLst>
          </p:nvPr>
        </p:nvGraphicFramePr>
        <p:xfrm>
          <a:off x="653491" y="1556792"/>
          <a:ext cx="7911054" cy="4368481"/>
        </p:xfrm>
        <a:graphic>
          <a:graphicData uri="http://schemas.openxmlformats.org/drawingml/2006/table">
            <a:tbl>
              <a:tblPr/>
              <a:tblGrid>
                <a:gridCol w="1309980"/>
                <a:gridCol w="2200358"/>
                <a:gridCol w="2200358"/>
                <a:gridCol w="2200358"/>
              </a:tblGrid>
              <a:tr h="336037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1º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2º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3º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Informática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Informática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Asturias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Salud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Ciencias Sociales y del Trabajo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Baleares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Salud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Castilla La Mancha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Ingeniería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Economía y Empresa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Salud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Informática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Salud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Com. Valenciana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Comunicación y Documentación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Derecho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Madrid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Informática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Salud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66955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Ingeniería</a:t>
                      </a:r>
                    </a:p>
                  </a:txBody>
                  <a:tcPr marL="7439" marR="7439" marT="74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Economía y Empresa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Salud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590842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Contratación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candidatos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12</a:t>
            </a:fld>
            <a:r>
              <a:rPr lang="fr-FR"/>
              <a:t>   |  </a:t>
            </a:r>
            <a:endParaRPr lang="fr-FR" dirty="0"/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sp>
        <p:nvSpPr>
          <p:cNvPr id="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08612" y="1063744"/>
            <a:ext cx="8405811" cy="498534"/>
          </a:xfrm>
        </p:spPr>
        <p:txBody>
          <a:bodyPr>
            <a:normAutofit/>
          </a:bodyPr>
          <a:lstStyle/>
          <a:p>
            <a:pPr lvl="0" algn="just"/>
            <a:r>
              <a:rPr lang="es-ES" sz="1200" dirty="0"/>
              <a:t>En el último año, ¿se han contratado más mujeres u hombres?</a:t>
            </a:r>
            <a:endParaRPr lang="es-ES" sz="1200" dirty="0">
              <a:latin typeface="+mn-lt"/>
            </a:endParaRPr>
          </a:p>
        </p:txBody>
      </p:sp>
      <p:graphicFrame>
        <p:nvGraphicFramePr>
          <p:cNvPr id="7" name="Espace réservé du graphique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85020724"/>
              </p:ext>
            </p:extLst>
          </p:nvPr>
        </p:nvGraphicFramePr>
        <p:xfrm>
          <a:off x="305776" y="1700808"/>
          <a:ext cx="8586704" cy="451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573255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Contratación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 smtClean="0"/>
              <a:t>candidatos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CA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13</a:t>
            </a:fld>
            <a:r>
              <a:rPr lang="fr-FR">
                <a:solidFill>
                  <a:srgbClr val="1F497D"/>
                </a:solidFill>
              </a:rPr>
              <a:t>   |  </a:t>
            </a:r>
            <a:endParaRPr lang="fr-FR" dirty="0">
              <a:solidFill>
                <a:srgbClr val="1F497D"/>
              </a:solidFill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sp>
        <p:nvSpPr>
          <p:cNvPr id="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08612" y="1063744"/>
            <a:ext cx="8405811" cy="498534"/>
          </a:xfrm>
        </p:spPr>
        <p:txBody>
          <a:bodyPr>
            <a:normAutofit/>
          </a:bodyPr>
          <a:lstStyle/>
          <a:p>
            <a:pPr lvl="0" algn="just"/>
            <a:r>
              <a:rPr lang="es-ES" sz="1200" dirty="0"/>
              <a:t>En el último año, ¿se han contratado más mujeres u hombres?</a:t>
            </a:r>
            <a:endParaRPr lang="es-ES" sz="1200" dirty="0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="" xmlns:p14="http://schemas.microsoft.com/office/powerpoint/2010/main" val="3107277378"/>
              </p:ext>
            </p:extLst>
          </p:nvPr>
        </p:nvGraphicFramePr>
        <p:xfrm>
          <a:off x="372798" y="1313011"/>
          <a:ext cx="822666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115616" y="2060848"/>
            <a:ext cx="4176464" cy="360040"/>
          </a:xfrm>
          <a:prstGeom prst="roundRect">
            <a:avLst/>
          </a:prstGeom>
          <a:solidFill>
            <a:srgbClr val="558ED5">
              <a:alpha val="3686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588224" y="2060848"/>
            <a:ext cx="2011234" cy="360040"/>
          </a:xfrm>
          <a:prstGeom prst="roundRect">
            <a:avLst/>
          </a:prstGeom>
          <a:solidFill>
            <a:srgbClr val="F73F66">
              <a:alpha val="3098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72200" y="6345614"/>
            <a:ext cx="213680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*La  muestra  no es suficiente en: Canarias y Murcia.</a:t>
            </a:r>
          </a:p>
        </p:txBody>
      </p:sp>
    </p:spTree>
    <p:extLst>
      <p:ext uri="{BB962C8B-B14F-4D97-AF65-F5344CB8AC3E}">
        <p14:creationId xmlns="" xmlns:p14="http://schemas.microsoft.com/office/powerpoint/2010/main" val="12314821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9326" y="996356"/>
            <a:ext cx="2528954" cy="40318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70"/>
            <a:r>
              <a:rPr lang="en-GB" sz="26200" b="1" dirty="0">
                <a:solidFill>
                  <a:srgbClr val="00AEC6"/>
                </a:solidFill>
                <a:latin typeface="+mj-lt"/>
                <a:cs typeface="Sakkal Majalla" pitchFamily="2" charset="-78"/>
              </a:rPr>
              <a:t>2</a:t>
            </a:r>
            <a:endParaRPr lang="en-GB" sz="26200" dirty="0">
              <a:solidFill>
                <a:srgbClr val="00AEC6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3059146"/>
            <a:ext cx="9144000" cy="6001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70" lvl="1" algn="ctr"/>
            <a:r>
              <a:rPr lang="es-ES_tradnl" sz="3900" dirty="0">
                <a:solidFill>
                  <a:schemeClr val="bg1"/>
                </a:solidFill>
                <a:latin typeface="+mj-lt"/>
              </a:rPr>
              <a:t>Dificultades de contratación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0" y="6242505"/>
            <a:ext cx="9144000" cy="613016"/>
            <a:chOff x="0" y="6242505"/>
            <a:chExt cx="9144000" cy="613016"/>
          </a:xfrm>
        </p:grpSpPr>
        <p:sp>
          <p:nvSpPr>
            <p:cNvPr id="4" name="3 Rectángulo"/>
            <p:cNvSpPr/>
            <p:nvPr/>
          </p:nvSpPr>
          <p:spPr>
            <a:xfrm>
              <a:off x="0" y="6242505"/>
              <a:ext cx="9144000" cy="613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19887" tIns="59943" rIns="119887" bIns="59943" spcCol="0" rtlCol="0" anchor="ctr"/>
            <a:lstStyle/>
            <a:p>
              <a:pPr algn="ctr" eaLnBrk="1" hangingPunct="1"/>
              <a:endParaRPr lang="es-ES" sz="2100" dirty="0">
                <a:solidFill>
                  <a:srgbClr val="027180"/>
                </a:solidFill>
                <a:latin typeface="+mj-lt"/>
                <a:cs typeface="Arial" charset="0"/>
              </a:endParaRPr>
            </a:p>
          </p:txBody>
        </p:sp>
        <p:pic>
          <p:nvPicPr>
            <p:cNvPr id="5" name="Picture 2" descr="C:\Users\José Juan\Desktop\Sin títul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884" y="6348106"/>
              <a:ext cx="1881674" cy="3784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X:\comunicacion\FUNDACION AXA\10. imagen\Logos Fundacion AXA 2016\Nuevo logo fundacion ax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6309320"/>
              <a:ext cx="1788322" cy="456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9556" l="0" r="100000">
                          <a14:foregroundMark x1="30078" y1="24444" x2="30078" y2="24444"/>
                          <a14:foregroundMark x1="16602" y1="26667" x2="16602" y2="26667"/>
                          <a14:foregroundMark x1="66602" y1="20000" x2="66602" y2="20000"/>
                          <a14:foregroundMark x1="86035" y1="17778" x2="86035" y2="17778"/>
                          <a14:foregroundMark x1="87109" y1="63556" x2="87109" y2="63556"/>
                          <a14:foregroundMark x1="95410" y1="67556" x2="95410" y2="6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61610"/>
              <a:ext cx="1599634" cy="35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73834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Dificultades</a:t>
            </a:r>
            <a:r>
              <a:rPr lang="en-US" dirty="0"/>
              <a:t> para </a:t>
            </a:r>
            <a:r>
              <a:rPr lang="en-US" dirty="0" err="1"/>
              <a:t>cubrir</a:t>
            </a:r>
            <a:r>
              <a:rPr lang="en-US" dirty="0"/>
              <a:t> la </a:t>
            </a:r>
            <a:r>
              <a:rPr lang="en-US" dirty="0" err="1"/>
              <a:t>demanda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15</a:t>
            </a:fld>
            <a:r>
              <a:rPr lang="fr-FR"/>
              <a:t>   |  </a:t>
            </a:r>
            <a:endParaRPr lang="fr-FR" dirty="0"/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sp>
        <p:nvSpPr>
          <p:cNvPr id="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08612" y="1063744"/>
            <a:ext cx="8405811" cy="498534"/>
          </a:xfrm>
        </p:spPr>
        <p:txBody>
          <a:bodyPr>
            <a:normAutofit/>
          </a:bodyPr>
          <a:lstStyle/>
          <a:p>
            <a:pPr algn="just"/>
            <a:r>
              <a:rPr lang="es-ES" sz="1200" dirty="0"/>
              <a:t>En general, ¿tiene su empresa dificultades para encontrar candidatos que cubran su demanda de empleo actual?</a:t>
            </a:r>
          </a:p>
          <a:p>
            <a:pPr lvl="0" algn="just"/>
            <a:endParaRPr lang="es-ES" sz="1200" dirty="0">
              <a:latin typeface="+mn-lt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="" xmlns:p14="http://schemas.microsoft.com/office/powerpoint/2010/main" val="1773178599"/>
              </p:ext>
            </p:extLst>
          </p:nvPr>
        </p:nvGraphicFramePr>
        <p:xfrm>
          <a:off x="1115616" y="908720"/>
          <a:ext cx="6912768" cy="585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="" xmlns:p14="http://schemas.microsoft.com/office/powerpoint/2010/main" val="1070718301"/>
              </p:ext>
            </p:extLst>
          </p:nvPr>
        </p:nvGraphicFramePr>
        <p:xfrm>
          <a:off x="2411760" y="2490242"/>
          <a:ext cx="2808312" cy="306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 descr="Resultado de imagen de bandera españ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91" y="3096642"/>
            <a:ext cx="504056" cy="3323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914844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Dificultades</a:t>
            </a:r>
            <a:r>
              <a:rPr lang="en-US" dirty="0"/>
              <a:t> para </a:t>
            </a:r>
            <a:r>
              <a:rPr lang="en-US" dirty="0" err="1"/>
              <a:t>cubrir</a:t>
            </a:r>
            <a:r>
              <a:rPr lang="en-US" dirty="0"/>
              <a:t> la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CA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16</a:t>
            </a:fld>
            <a:r>
              <a:rPr lang="fr-FR">
                <a:solidFill>
                  <a:srgbClr val="1F497D"/>
                </a:solidFill>
              </a:rPr>
              <a:t>   |  </a:t>
            </a:r>
            <a:endParaRPr lang="fr-FR" dirty="0">
              <a:solidFill>
                <a:srgbClr val="1F497D"/>
              </a:solidFill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sp>
        <p:nvSpPr>
          <p:cNvPr id="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08613" y="1063744"/>
            <a:ext cx="7410036" cy="498534"/>
          </a:xfrm>
        </p:spPr>
        <p:txBody>
          <a:bodyPr>
            <a:normAutofit/>
          </a:bodyPr>
          <a:lstStyle/>
          <a:p>
            <a:pPr algn="just"/>
            <a:r>
              <a:rPr lang="es-ES" sz="1200" dirty="0"/>
              <a:t>En general, ¿tiene su empresa dificultades para encontrar candidatos que cubran su demanda de empleo actual?</a:t>
            </a:r>
          </a:p>
          <a:p>
            <a:pPr lvl="0" algn="just"/>
            <a:endParaRPr lang="es-ES" sz="1200" dirty="0">
              <a:latin typeface="+mn-lt"/>
            </a:endParaRPr>
          </a:p>
        </p:txBody>
      </p:sp>
      <p:pic>
        <p:nvPicPr>
          <p:cNvPr id="11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="" xmlns:p14="http://schemas.microsoft.com/office/powerpoint/2010/main" val="37089826"/>
              </p:ext>
            </p:extLst>
          </p:nvPr>
        </p:nvGraphicFramePr>
        <p:xfrm>
          <a:off x="251520" y="1313011"/>
          <a:ext cx="8538607" cy="506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16 Rectángulo redondeado"/>
          <p:cNvSpPr/>
          <p:nvPr/>
        </p:nvSpPr>
        <p:spPr>
          <a:xfrm>
            <a:off x="899592" y="2348880"/>
            <a:ext cx="5904656" cy="360040"/>
          </a:xfrm>
          <a:prstGeom prst="roundRect">
            <a:avLst/>
          </a:prstGeom>
          <a:solidFill>
            <a:srgbClr val="00B050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2200" y="6345614"/>
            <a:ext cx="213680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*La  muestra  no es suficiente en: Canarias y Murcia.</a:t>
            </a:r>
          </a:p>
        </p:txBody>
      </p:sp>
    </p:spTree>
    <p:extLst>
      <p:ext uri="{BB962C8B-B14F-4D97-AF65-F5344CB8AC3E}">
        <p14:creationId xmlns="" xmlns:p14="http://schemas.microsoft.com/office/powerpoint/2010/main" val="243092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575" y="346961"/>
            <a:ext cx="7681293" cy="338137"/>
          </a:xfrm>
        </p:spPr>
        <p:txBody>
          <a:bodyPr/>
          <a:lstStyle/>
          <a:p>
            <a:r>
              <a:rPr lang="en-US" dirty="0" err="1"/>
              <a:t>Perfiles</a:t>
            </a:r>
            <a:r>
              <a:rPr lang="en-US" dirty="0"/>
              <a:t> </a:t>
            </a:r>
            <a:r>
              <a:rPr lang="en-US" dirty="0" err="1"/>
              <a:t>difíciles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17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65880" y="1062935"/>
            <a:ext cx="8154291" cy="259450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En concreto, ¿qué tipo de perfil cuesta más encontrar?</a:t>
            </a:r>
          </a:p>
          <a:p>
            <a:endParaRPr lang="es-ES" sz="1200" dirty="0">
              <a:latin typeface="+mn-lt"/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4190613316"/>
              </p:ext>
            </p:extLst>
          </p:nvPr>
        </p:nvGraphicFramePr>
        <p:xfrm>
          <a:off x="827584" y="1187973"/>
          <a:ext cx="7992888" cy="532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541512" y="2996952"/>
            <a:ext cx="8138732" cy="864096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Formación</a:t>
            </a:r>
            <a:r>
              <a:rPr lang="en-US" dirty="0"/>
              <a:t> que </a:t>
            </a:r>
            <a:r>
              <a:rPr lang="en-US" dirty="0" err="1"/>
              <a:t>necesitan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18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65880" y="1062935"/>
            <a:ext cx="8154291" cy="259450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¿Qué tipo de formación requieren estos puestos?</a:t>
            </a:r>
            <a:endParaRPr lang="es-ES" sz="1200" dirty="0">
              <a:latin typeface="+mn-lt"/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8" name="7 Gráfico"/>
          <p:cNvGraphicFramePr/>
          <p:nvPr>
            <p:extLst>
              <p:ext uri="{D42A27DB-BD31-4B8C-83A1-F6EECF244321}">
                <p14:modId xmlns="" xmlns:p14="http://schemas.microsoft.com/office/powerpoint/2010/main" val="1770018981"/>
              </p:ext>
            </p:extLst>
          </p:nvPr>
        </p:nvGraphicFramePr>
        <p:xfrm>
          <a:off x="827584" y="1297058"/>
          <a:ext cx="7920880" cy="48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460632" y="3861048"/>
            <a:ext cx="8154291" cy="2116535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07513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200" dirty="0" err="1"/>
              <a:t>Dificultades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la </a:t>
            </a:r>
            <a:r>
              <a:rPr lang="en-US" sz="2200" dirty="0" err="1"/>
              <a:t>contratación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19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65880" y="1062934"/>
            <a:ext cx="8154291" cy="421849"/>
          </a:xfrm>
        </p:spPr>
        <p:txBody>
          <a:bodyPr>
            <a:normAutofit fontScale="92500"/>
          </a:bodyPr>
          <a:lstStyle/>
          <a:p>
            <a:pPr lvl="0"/>
            <a:r>
              <a:rPr lang="es-ES" sz="1200" dirty="0"/>
              <a:t>Y en concreto, ¿cuáles son las principales dificultades que encuentra su empresa a la hora de cubrir estos puestos?</a:t>
            </a:r>
          </a:p>
          <a:p>
            <a:r>
              <a:rPr lang="en-US" sz="1200" b="0" i="1" dirty="0"/>
              <a:t>(% de </a:t>
            </a:r>
            <a:r>
              <a:rPr lang="en-US" sz="1200" b="0" i="1" dirty="0" err="1"/>
              <a:t>respuestas</a:t>
            </a:r>
            <a:r>
              <a:rPr lang="en-US" sz="1200" b="0" i="1" dirty="0"/>
              <a:t> </a:t>
            </a:r>
            <a:r>
              <a:rPr lang="en-US" sz="1200" b="0" i="1" dirty="0" err="1"/>
              <a:t>afirmativas</a:t>
            </a:r>
            <a:r>
              <a:rPr lang="en-US" sz="1200" b="0" i="1" dirty="0"/>
              <a:t>)</a:t>
            </a:r>
            <a:endParaRPr lang="es-ES_tradnl" sz="1200" b="0" i="1" dirty="0"/>
          </a:p>
          <a:p>
            <a:pPr lvl="0"/>
            <a:endParaRPr lang="es-ES" sz="1200" dirty="0"/>
          </a:p>
          <a:p>
            <a:pPr lvl="0"/>
            <a:endParaRPr lang="es-ES" sz="1200" dirty="0">
              <a:latin typeface="+mn-lt"/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2888423935"/>
              </p:ext>
            </p:extLst>
          </p:nvPr>
        </p:nvGraphicFramePr>
        <p:xfrm>
          <a:off x="362500" y="1336942"/>
          <a:ext cx="8385963" cy="504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1259632" y="1700808"/>
            <a:ext cx="2664296" cy="108012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11029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6503" y="331681"/>
            <a:ext cx="7681293" cy="338137"/>
          </a:xfrm>
        </p:spPr>
        <p:txBody>
          <a:bodyPr/>
          <a:lstStyle/>
          <a:p>
            <a:r>
              <a:rPr lang="en-US" dirty="0" err="1"/>
              <a:t>Ficha</a:t>
            </a:r>
            <a:r>
              <a:rPr lang="en-US" dirty="0"/>
              <a:t> </a:t>
            </a:r>
            <a:r>
              <a:rPr lang="en-US" dirty="0" err="1"/>
              <a:t>técnica</a:t>
            </a:r>
            <a:endParaRPr lang="en-US" dirty="0"/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2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6" name="4 Marcador de contenido"/>
          <p:cNvSpPr txBox="1">
            <a:spLocks noGrp="1"/>
          </p:cNvSpPr>
          <p:nvPr>
            <p:ph type="body" sz="quarter" idx="10"/>
          </p:nvPr>
        </p:nvSpPr>
        <p:spPr>
          <a:xfrm>
            <a:off x="1172502" y="1236048"/>
            <a:ext cx="7971498" cy="4531240"/>
          </a:xfrm>
          <a:prstGeom prst="rect">
            <a:avLst/>
          </a:prstGeom>
          <a:ln>
            <a:noFill/>
            <a:prstDash val="solid"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200"/>
              </a:spcBef>
              <a:buNone/>
              <a:defRPr/>
            </a:pPr>
            <a:r>
              <a:rPr lang="es-ES" sz="1250" b="1" dirty="0">
                <a:solidFill>
                  <a:srgbClr val="002060"/>
                </a:solidFill>
                <a:latin typeface="+mj-lt"/>
                <a:sym typeface="Verdana" pitchFamily="34" charset="0"/>
              </a:rPr>
              <a:t>Ámbito: </a:t>
            </a:r>
            <a:r>
              <a:rPr lang="es-ES" sz="1250" dirty="0">
                <a:solidFill>
                  <a:srgbClr val="002060"/>
                </a:solidFill>
                <a:latin typeface="+mj-lt"/>
                <a:sym typeface="Verdana" pitchFamily="34" charset="0"/>
              </a:rPr>
              <a:t>España.</a:t>
            </a:r>
          </a:p>
          <a:p>
            <a:pPr marL="0" indent="0" algn="just">
              <a:lnSpc>
                <a:spcPct val="150000"/>
              </a:lnSpc>
              <a:spcBef>
                <a:spcPts val="2200"/>
              </a:spcBef>
              <a:buNone/>
              <a:defRPr/>
            </a:pPr>
            <a:r>
              <a:rPr lang="es-ES" sz="1250" b="1" dirty="0">
                <a:solidFill>
                  <a:srgbClr val="002060"/>
                </a:solidFill>
                <a:latin typeface="+mj-lt"/>
                <a:sym typeface="Verdana" pitchFamily="34" charset="0"/>
              </a:rPr>
              <a:t>Universo</a:t>
            </a:r>
            <a:r>
              <a:rPr lang="es-ES" sz="1250" dirty="0">
                <a:solidFill>
                  <a:srgbClr val="002060"/>
                </a:solidFill>
                <a:latin typeface="+mj-lt"/>
                <a:cs typeface="Calibri" pitchFamily="34" charset="0"/>
              </a:rPr>
              <a:t>: empresas con sede en España.</a:t>
            </a:r>
          </a:p>
          <a:p>
            <a:pPr marL="0" indent="0" algn="just">
              <a:lnSpc>
                <a:spcPct val="150000"/>
              </a:lnSpc>
              <a:spcBef>
                <a:spcPts val="2200"/>
              </a:spcBef>
              <a:buNone/>
              <a:defRPr/>
            </a:pPr>
            <a:r>
              <a:rPr lang="es-ES" sz="125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Cuotas: </a:t>
            </a:r>
            <a:r>
              <a:rPr lang="es-ES" sz="1250" dirty="0">
                <a:solidFill>
                  <a:srgbClr val="002060"/>
                </a:solidFill>
                <a:latin typeface="+mj-lt"/>
                <a:cs typeface="Calibri" pitchFamily="34" charset="0"/>
              </a:rPr>
              <a:t>geográficas y por número de empleados.</a:t>
            </a:r>
          </a:p>
          <a:p>
            <a:pPr marL="0" indent="0" algn="just">
              <a:lnSpc>
                <a:spcPct val="150000"/>
              </a:lnSpc>
              <a:spcBef>
                <a:spcPts val="2200"/>
              </a:spcBef>
              <a:buNone/>
              <a:defRPr/>
            </a:pPr>
            <a:r>
              <a:rPr lang="es-ES" sz="125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Procedimiento de recogida de la información</a:t>
            </a:r>
            <a:r>
              <a:rPr lang="es-ES" sz="1250" dirty="0">
                <a:solidFill>
                  <a:srgbClr val="002060"/>
                </a:solidFill>
                <a:latin typeface="+mj-lt"/>
                <a:cs typeface="Calibri" pitchFamily="34" charset="0"/>
              </a:rPr>
              <a:t>: entrevista online asistida por ordenador (CAWI).</a:t>
            </a:r>
          </a:p>
          <a:p>
            <a:pPr marL="0" indent="0" algn="just">
              <a:lnSpc>
                <a:spcPct val="150000"/>
              </a:lnSpc>
              <a:spcBef>
                <a:spcPts val="2200"/>
              </a:spcBef>
              <a:buNone/>
              <a:defRPr/>
            </a:pPr>
            <a:r>
              <a:rPr lang="es-ES" sz="125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Tamaño de la muestra: </a:t>
            </a:r>
            <a:r>
              <a:rPr lang="es-ES" sz="125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2.500 </a:t>
            </a:r>
            <a:r>
              <a:rPr lang="es-ES" sz="1250" dirty="0">
                <a:solidFill>
                  <a:srgbClr val="002060"/>
                </a:solidFill>
                <a:latin typeface="+mj-lt"/>
                <a:cs typeface="Calibri" pitchFamily="34" charset="0"/>
              </a:rPr>
              <a:t>entrevistas en total. En </a:t>
            </a:r>
            <a:r>
              <a:rPr lang="es-ES" sz="125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Aragón157 </a:t>
            </a:r>
            <a:r>
              <a:rPr lang="es-ES" sz="1250" dirty="0">
                <a:solidFill>
                  <a:srgbClr val="002060"/>
                </a:solidFill>
                <a:latin typeface="+mj-lt"/>
                <a:cs typeface="Calibri" pitchFamily="34" charset="0"/>
              </a:rPr>
              <a:t>empresas. </a:t>
            </a:r>
            <a:endParaRPr lang="es-ES" sz="1250" b="1" dirty="0">
              <a:solidFill>
                <a:srgbClr val="002060"/>
              </a:solidFill>
              <a:latin typeface="+mj-lt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2200"/>
              </a:spcBef>
              <a:buNone/>
              <a:defRPr/>
            </a:pPr>
            <a:r>
              <a:rPr lang="es-ES" sz="125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Error muestral: </a:t>
            </a:r>
            <a:r>
              <a:rPr lang="es-ES" sz="1250" dirty="0">
                <a:solidFill>
                  <a:srgbClr val="002060"/>
                </a:solidFill>
                <a:latin typeface="+mj-lt"/>
                <a:cs typeface="Calibri" pitchFamily="34" charset="0"/>
              </a:rPr>
              <a:t>±2,1%, para un grado de confianza del 95,5% (dos sigmas) y en la hipótesis más desfavorable de P=Q=0,5 en el supuesto de muestreo aleatorio simple.</a:t>
            </a:r>
            <a:endParaRPr lang="es-ES" sz="1250" b="1" dirty="0">
              <a:solidFill>
                <a:srgbClr val="002060"/>
              </a:solidFill>
              <a:latin typeface="+mj-lt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2200"/>
              </a:spcBef>
              <a:buNone/>
              <a:defRPr/>
            </a:pPr>
            <a:r>
              <a:rPr lang="es-ES" sz="125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Duración de la entrevista</a:t>
            </a:r>
            <a:r>
              <a:rPr lang="es-ES" sz="1250" dirty="0">
                <a:solidFill>
                  <a:srgbClr val="002060"/>
                </a:solidFill>
                <a:latin typeface="+mj-lt"/>
                <a:cs typeface="Calibri" pitchFamily="34" charset="0"/>
              </a:rPr>
              <a:t>: 7-9 minutos aproximadamente.</a:t>
            </a:r>
          </a:p>
          <a:p>
            <a:pPr marL="0" indent="0" algn="just">
              <a:lnSpc>
                <a:spcPct val="150000"/>
              </a:lnSpc>
              <a:spcBef>
                <a:spcPts val="2200"/>
              </a:spcBef>
              <a:buNone/>
              <a:defRPr/>
            </a:pPr>
            <a:r>
              <a:rPr lang="es-ES" sz="125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Fechas del trabajo de campo: </a:t>
            </a:r>
            <a:r>
              <a:rPr lang="es-ES" sz="1250" dirty="0">
                <a:solidFill>
                  <a:srgbClr val="002060"/>
                </a:solidFill>
                <a:latin typeface="+mj-lt"/>
                <a:cs typeface="Calibri" pitchFamily="34" charset="0"/>
              </a:rPr>
              <a:t>29 de enero a 25 de abril de 2018.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396911" y="1134270"/>
            <a:ext cx="703532" cy="4679574"/>
            <a:chOff x="482423" y="964950"/>
            <a:chExt cx="605860" cy="4620937"/>
          </a:xfrm>
        </p:grpSpPr>
        <p:pic>
          <p:nvPicPr>
            <p:cNvPr id="19" name="Picture 5" descr="C:\Users\susana suarez\Desktop\plantillas PPT\iconos ficha técnica\04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85" y="5055892"/>
              <a:ext cx="529995" cy="5299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susana suarez\Desktop\plantillas PPT\iconos ficha técnica\02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90" y="3101373"/>
              <a:ext cx="554416" cy="554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C:\Users\susana suarez\Desktop\plantillas PPT\iconos ficha técnica\03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92" y="3785285"/>
              <a:ext cx="520701" cy="5207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susana suarez\Desktop\plantillas PPT\iconos ficha técnica\07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23" y="2597044"/>
              <a:ext cx="579617" cy="5796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C:\Users\susana suarez\Desktop\plantillas PPT\iconos ficha técnica\10-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31" y="4449729"/>
              <a:ext cx="533852" cy="5338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Juan.Benito\Downloads\noun_360279_cc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115" t="12298" r="7774" b="24915"/>
            <a:stretch/>
          </p:blipFill>
          <p:spPr bwMode="auto">
            <a:xfrm>
              <a:off x="494890" y="964950"/>
              <a:ext cx="548718" cy="4047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C:\Users\susana suarez\Desktop\plantillas PPT\iconos ficha técnica\05-0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43" y="2067494"/>
              <a:ext cx="582149" cy="58214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Juan.Benito\AppData\Local\Microsoft\Windows\Temporary Internet Files\Content.Outlook\I3JMD93C\universo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artisticGlass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92" y="1520318"/>
              <a:ext cx="501416" cy="4326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8978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Puestos</a:t>
            </a:r>
            <a:r>
              <a:rPr lang="en-US" dirty="0"/>
              <a:t> </a:t>
            </a:r>
            <a:r>
              <a:rPr lang="en-US" dirty="0" err="1"/>
              <a:t>vacantes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20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665276" y="1042979"/>
            <a:ext cx="8154291" cy="259450"/>
          </a:xfrm>
        </p:spPr>
        <p:txBody>
          <a:bodyPr>
            <a:normAutofit/>
          </a:bodyPr>
          <a:lstStyle/>
          <a:p>
            <a:r>
              <a:rPr lang="es-ES" sz="1200" dirty="0"/>
              <a:t>En general, en su empresa, ¿a través de qué medios se cubren los puestos vacantes? </a:t>
            </a:r>
            <a:r>
              <a:rPr lang="es-ES" sz="1200" b="0" dirty="0"/>
              <a:t>(Aragón)</a:t>
            </a:r>
            <a:endParaRPr lang="es-ES" sz="1200" b="0" dirty="0">
              <a:latin typeface="+mn-lt"/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399294556"/>
              </p:ext>
            </p:extLst>
          </p:nvPr>
        </p:nvGraphicFramePr>
        <p:xfrm>
          <a:off x="468176" y="1412776"/>
          <a:ext cx="82802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27400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9326" y="996356"/>
            <a:ext cx="2528954" cy="40318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70"/>
            <a:r>
              <a:rPr lang="en-GB" sz="26200" b="1" dirty="0">
                <a:solidFill>
                  <a:srgbClr val="00AEC6"/>
                </a:solidFill>
                <a:latin typeface="+mj-lt"/>
                <a:cs typeface="Sakkal Majalla" pitchFamily="2" charset="-78"/>
              </a:rPr>
              <a:t>3</a:t>
            </a:r>
            <a:endParaRPr lang="en-GB" sz="26200" dirty="0">
              <a:solidFill>
                <a:srgbClr val="00AEC6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3059146"/>
            <a:ext cx="9144000" cy="6001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70" lvl="1" algn="ctr"/>
            <a:r>
              <a:rPr lang="es-ES_tradnl" sz="3900" dirty="0">
                <a:solidFill>
                  <a:schemeClr val="bg1"/>
                </a:solidFill>
                <a:latin typeface="+mj-lt"/>
              </a:rPr>
              <a:t>Formación y empleo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0" y="6242505"/>
            <a:ext cx="9144000" cy="613016"/>
            <a:chOff x="0" y="6242505"/>
            <a:chExt cx="9144000" cy="613016"/>
          </a:xfrm>
        </p:grpSpPr>
        <p:sp>
          <p:nvSpPr>
            <p:cNvPr id="8" name="7 Rectángulo"/>
            <p:cNvSpPr/>
            <p:nvPr/>
          </p:nvSpPr>
          <p:spPr>
            <a:xfrm>
              <a:off x="0" y="6242505"/>
              <a:ext cx="9144000" cy="613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19887" tIns="59943" rIns="119887" bIns="59943" spcCol="0" rtlCol="0" anchor="ctr"/>
            <a:lstStyle/>
            <a:p>
              <a:pPr algn="ctr" eaLnBrk="1" hangingPunct="1"/>
              <a:endParaRPr lang="es-ES" sz="2100" dirty="0">
                <a:solidFill>
                  <a:srgbClr val="027180"/>
                </a:solidFill>
                <a:latin typeface="+mj-lt"/>
                <a:cs typeface="Arial" charset="0"/>
              </a:endParaRPr>
            </a:p>
          </p:txBody>
        </p:sp>
        <p:pic>
          <p:nvPicPr>
            <p:cNvPr id="9" name="Picture 2" descr="C:\Users\José Juan\Desktop\Sin títul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884" y="6348106"/>
              <a:ext cx="1881674" cy="3784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X:\comunicacion\FUNDACION AXA\10. imagen\Logos Fundacion AXA 2016\Nuevo logo fundacion ax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6309320"/>
              <a:ext cx="1788322" cy="456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9556" l="0" r="100000">
                          <a14:foregroundMark x1="30078" y1="24444" x2="30078" y2="24444"/>
                          <a14:foregroundMark x1="16602" y1="26667" x2="16602" y2="26667"/>
                          <a14:foregroundMark x1="66602" y1="20000" x2="66602" y2="20000"/>
                          <a14:foregroundMark x1="86035" y1="17778" x2="86035" y2="17778"/>
                          <a14:foregroundMark x1="87109" y1="63556" x2="87109" y2="63556"/>
                          <a14:foregroundMark x1="95410" y1="67556" x2="95410" y2="6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61610"/>
              <a:ext cx="1599634" cy="35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83232191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Preparación de universitarios y FP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22</a:t>
            </a:fld>
            <a:r>
              <a:rPr lang="fr-FR"/>
              <a:t>   |  </a:t>
            </a:r>
            <a:endParaRPr lang="fr-FR" dirty="0"/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sp>
        <p:nvSpPr>
          <p:cNvPr id="12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47658" y="937897"/>
            <a:ext cx="7661329" cy="402871"/>
          </a:xfrm>
        </p:spPr>
        <p:txBody>
          <a:bodyPr>
            <a:normAutofit/>
          </a:bodyPr>
          <a:lstStyle/>
          <a:p>
            <a:r>
              <a:rPr lang="es-ES" sz="1100" dirty="0"/>
              <a:t> ¿En qué medida cree que….? </a:t>
            </a:r>
          </a:p>
          <a:p>
            <a:r>
              <a:rPr lang="es-ES" sz="1100" b="0" i="1" dirty="0"/>
              <a:t>(Suma de “mucho” y “bastante”)</a:t>
            </a:r>
          </a:p>
          <a:p>
            <a:pPr lvl="0"/>
            <a:endParaRPr lang="es-ES" sz="1200" b="0" i="1" dirty="0">
              <a:latin typeface="+mn-lt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="" xmlns:p14="http://schemas.microsoft.com/office/powerpoint/2010/main" val="2372775829"/>
              </p:ext>
            </p:extLst>
          </p:nvPr>
        </p:nvGraphicFramePr>
        <p:xfrm>
          <a:off x="1183361" y="1366691"/>
          <a:ext cx="7761730" cy="480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2" y="4509120"/>
            <a:ext cx="745186" cy="74518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5102" y="2691066"/>
            <a:ext cx="467753" cy="467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45114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Preparación de universitarios y FP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23</a:t>
            </a:fld>
            <a:r>
              <a:rPr lang="fr-FR"/>
              <a:t>   |  </a:t>
            </a:r>
            <a:endParaRPr lang="fr-FR" dirty="0"/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sp>
        <p:nvSpPr>
          <p:cNvPr id="12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47658" y="937897"/>
            <a:ext cx="7661329" cy="402871"/>
          </a:xfrm>
        </p:spPr>
        <p:txBody>
          <a:bodyPr>
            <a:normAutofit/>
          </a:bodyPr>
          <a:lstStyle/>
          <a:p>
            <a:r>
              <a:rPr lang="es-ES" sz="1100" dirty="0"/>
              <a:t> ¿En qué medida cree que….? </a:t>
            </a:r>
          </a:p>
          <a:p>
            <a:r>
              <a:rPr lang="es-ES" sz="1100" b="0" i="1" dirty="0"/>
              <a:t>(Suma de “mucho” y “bastante”)</a:t>
            </a:r>
          </a:p>
          <a:p>
            <a:pPr lvl="0"/>
            <a:endParaRPr lang="es-ES" sz="1200" b="0" i="1" dirty="0">
              <a:latin typeface="+mn-lt"/>
            </a:endParaRPr>
          </a:p>
        </p:txBody>
      </p:sp>
      <p:pic>
        <p:nvPicPr>
          <p:cNvPr id="14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0246806"/>
              </p:ext>
            </p:extLst>
          </p:nvPr>
        </p:nvGraphicFramePr>
        <p:xfrm>
          <a:off x="1115616" y="1611900"/>
          <a:ext cx="6768752" cy="4625412"/>
        </p:xfrm>
        <a:graphic>
          <a:graphicData uri="http://schemas.openxmlformats.org/drawingml/2006/table">
            <a:tbl>
              <a:tblPr/>
              <a:tblGrid>
                <a:gridCol w="2077607"/>
                <a:gridCol w="2366452"/>
                <a:gridCol w="2324693"/>
              </a:tblGrid>
              <a:tr h="786487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5" marR="8795" marT="879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El déficit formativo obliga a las empresas a invertir tiempo y recursos en la formación de sus trabajadores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 Universidad ofrece una formación suficiente a los estudiantes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Asturias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Baleares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Castilla La Mancha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87%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Comunidad Valenciana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94%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 Rioja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Madrid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52%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05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España</a:t>
                      </a:r>
                    </a:p>
                  </a:txBody>
                  <a:tcPr marL="79157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8795" marR="8795" marT="87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36" y="978213"/>
            <a:ext cx="597966" cy="59796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298882" y="1063519"/>
            <a:ext cx="427354" cy="42735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739717" y="6272915"/>
            <a:ext cx="213680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*La  muestra  no es suficiente en: Canarias y Murcia.</a:t>
            </a:r>
          </a:p>
        </p:txBody>
      </p:sp>
    </p:spTree>
    <p:extLst>
      <p:ext uri="{BB962C8B-B14F-4D97-AF65-F5344CB8AC3E}">
        <p14:creationId xmlns="" xmlns:p14="http://schemas.microsoft.com/office/powerpoint/2010/main" val="296103852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Preparación de universitarios y FP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899592" y="964269"/>
            <a:ext cx="7920880" cy="664750"/>
          </a:xfrm>
        </p:spPr>
        <p:txBody>
          <a:bodyPr>
            <a:noAutofit/>
          </a:bodyPr>
          <a:lstStyle/>
          <a:p>
            <a:pPr lvl="0"/>
            <a:r>
              <a:rPr lang="es-ES" sz="1100" dirty="0"/>
              <a:t>En general, ¿en qué medida cree que los estudiantes españoles están formados para los perfiles que demanda actualmente el mercado laboral? </a:t>
            </a:r>
            <a:r>
              <a:rPr lang="es-ES" sz="1100" b="0" i="1" dirty="0"/>
              <a:t>(Suma de “mucho” y “bastante”)</a:t>
            </a:r>
            <a:endParaRPr lang="es-ES" sz="1100" b="0" i="1" dirty="0">
              <a:latin typeface="+mn-lt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="" xmlns:p14="http://schemas.microsoft.com/office/powerpoint/2010/main" val="3881766733"/>
              </p:ext>
            </p:extLst>
          </p:nvPr>
        </p:nvGraphicFramePr>
        <p:xfrm>
          <a:off x="727694" y="1412776"/>
          <a:ext cx="804324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4694" y="964269"/>
            <a:ext cx="250271" cy="250076"/>
          </a:xfrm>
          <a:prstGeom prst="rect">
            <a:avLst/>
          </a:prstGeom>
          <a:noFill/>
        </p:spPr>
      </p:pic>
      <p:pic>
        <p:nvPicPr>
          <p:cNvPr id="14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430738" y="2492896"/>
            <a:ext cx="8029694" cy="108012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228495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Perfil más remunerado: FP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25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928522"/>
            <a:ext cx="8405811" cy="196222"/>
          </a:xfrm>
        </p:spPr>
        <p:txBody>
          <a:bodyPr>
            <a:normAutofit/>
          </a:bodyPr>
          <a:lstStyle/>
          <a:p>
            <a:r>
              <a:rPr lang="es-ES" sz="1200" dirty="0"/>
              <a:t>Y entre los perfiles de Formación Profesional, ¿cuáles están mejor remunerados? </a:t>
            </a:r>
          </a:p>
          <a:p>
            <a:pPr lvl="0"/>
            <a:endParaRPr lang="es-ES" sz="1200" dirty="0">
              <a:latin typeface="+mn-lt"/>
            </a:endParaRPr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pic>
        <p:nvPicPr>
          <p:cNvPr id="7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5607056"/>
              </p:ext>
            </p:extLst>
          </p:nvPr>
        </p:nvGraphicFramePr>
        <p:xfrm>
          <a:off x="249785" y="1949657"/>
          <a:ext cx="8422237" cy="404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441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335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Posición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Aragón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España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855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1º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Informática</a:t>
                      </a:r>
                      <a:r>
                        <a:rPr lang="es-ES" sz="2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y Comunicaciones</a:t>
                      </a:r>
                      <a:endParaRPr lang="es-E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Informática</a:t>
                      </a:r>
                      <a:r>
                        <a:rPr lang="es-ES" sz="20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y Comunicaciones</a:t>
                      </a:r>
                      <a:endParaRPr lang="es-ES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855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2º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Electricidad</a:t>
                      </a:r>
                      <a:r>
                        <a:rPr lang="es-ES" sz="18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 electrónica</a:t>
                      </a:r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Electricidad</a:t>
                      </a:r>
                      <a:r>
                        <a:rPr lang="es-ES" sz="18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y electrónica</a:t>
                      </a:r>
                      <a:endParaRPr lang="es-ES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78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185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3º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Instalación</a:t>
                      </a:r>
                      <a:r>
                        <a:rPr lang="es-ES" sz="18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 mantenimiento</a:t>
                      </a:r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ES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Instalación</a:t>
                      </a:r>
                      <a:r>
                        <a:rPr lang="es-ES" sz="18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 mantenimiento</a:t>
                      </a:r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85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4º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Mecánica</a:t>
                      </a:r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27A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ES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Finanzas y Seguros</a:t>
                      </a:r>
                    </a:p>
                  </a:txBody>
                  <a:tcPr anchor="ctr">
                    <a:solidFill>
                      <a:srgbClr val="00727A">
                        <a:alpha val="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85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5º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ES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Sanidad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ES" sz="1800" b="1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Comercio y Marketing</a:t>
                      </a:r>
                      <a:endParaRPr lang="es-ES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3347865" y="1474985"/>
            <a:ext cx="322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57200"/>
            <a:r>
              <a:rPr lang="es-ES" sz="1400" b="1" dirty="0">
                <a:solidFill>
                  <a:srgbClr val="51752D"/>
                </a:solidFill>
              </a:rPr>
              <a:t>Títulos de </a:t>
            </a:r>
            <a:r>
              <a:rPr lang="es-ES" sz="1400" b="1" u="sng" dirty="0">
                <a:solidFill>
                  <a:srgbClr val="51752D"/>
                </a:solidFill>
              </a:rPr>
              <a:t>FP</a:t>
            </a:r>
            <a:r>
              <a:rPr lang="es-ES" sz="1400" b="1" dirty="0">
                <a:solidFill>
                  <a:srgbClr val="51752D"/>
                </a:solidFill>
              </a:rPr>
              <a:t> mejor remunerados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45" y="1229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871935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Perfil mas remunerado: universitarios 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26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928522"/>
            <a:ext cx="8405811" cy="196222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¿Cuáles cree que son los perfiles con mayor remuneración entre los estudiantes universitarios?</a:t>
            </a:r>
            <a:endParaRPr lang="es-ES" sz="1200" dirty="0">
              <a:latin typeface="+mn-lt"/>
            </a:endParaRPr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pic>
        <p:nvPicPr>
          <p:cNvPr id="9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2844756"/>
              </p:ext>
            </p:extLst>
          </p:nvPr>
        </p:nvGraphicFramePr>
        <p:xfrm>
          <a:off x="299703" y="2083350"/>
          <a:ext cx="8766050" cy="368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33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951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Posición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Aragón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España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488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chemeClr val="bg1"/>
                          </a:solidFill>
                        </a:rPr>
                        <a:t>1º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2"/>
                          </a:solidFill>
                        </a:rPr>
                        <a:t>Ingeniería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b="1" dirty="0">
                          <a:solidFill>
                            <a:schemeClr val="tx2"/>
                          </a:solidFill>
                        </a:rPr>
                        <a:t>Ingeniería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488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bg1"/>
                          </a:solidFill>
                        </a:rPr>
                        <a:t>2º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2"/>
                          </a:solidFill>
                        </a:rPr>
                        <a:t>Informática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800" b="1" dirty="0">
                          <a:solidFill>
                            <a:schemeClr val="tx2"/>
                          </a:solidFill>
                        </a:rPr>
                        <a:t>Informática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  <a:alpha val="78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48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3º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tx2"/>
                          </a:solidFill>
                        </a:rPr>
                        <a:t>Economía</a:t>
                      </a:r>
                      <a:r>
                        <a:rPr lang="es-ES" sz="1600" b="1" baseline="0" dirty="0">
                          <a:solidFill>
                            <a:schemeClr val="tx2"/>
                          </a:solidFill>
                        </a:rPr>
                        <a:t> y empresa</a:t>
                      </a:r>
                      <a:endParaRPr lang="es-E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>
                          <a:solidFill>
                            <a:schemeClr val="tx2"/>
                          </a:solidFill>
                        </a:rPr>
                        <a:t>Economía</a:t>
                      </a:r>
                      <a:r>
                        <a:rPr lang="es-ES" sz="1600" b="1" baseline="0" dirty="0">
                          <a:solidFill>
                            <a:schemeClr val="tx2"/>
                          </a:solidFill>
                        </a:rPr>
                        <a:t> y empresa</a:t>
                      </a:r>
                      <a:endParaRPr lang="es-E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48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5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4º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2"/>
                          </a:solidFill>
                        </a:rPr>
                        <a:t>Salud</a:t>
                      </a:r>
                    </a:p>
                  </a:txBody>
                  <a:tcPr anchor="ctr">
                    <a:solidFill>
                      <a:srgbClr val="00727A">
                        <a:alpha val="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endParaRPr lang="es-ES" sz="15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ES" sz="15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Salud</a:t>
                      </a:r>
                    </a:p>
                  </a:txBody>
                  <a:tcPr anchor="ctr">
                    <a:solidFill>
                      <a:srgbClr val="00727A">
                        <a:alpha val="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48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5º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2"/>
                          </a:solidFill>
                        </a:rPr>
                        <a:t>Derecho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2902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E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400" b="1" dirty="0">
                          <a:solidFill>
                            <a:schemeClr val="tx2"/>
                          </a:solidFill>
                        </a:rPr>
                        <a:t>Arquitectura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2902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352600" y="1530808"/>
            <a:ext cx="492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s-ES" sz="1400" b="1" dirty="0">
                <a:solidFill>
                  <a:schemeClr val="tx2"/>
                </a:solidFill>
              </a:rPr>
              <a:t>Titulados </a:t>
            </a:r>
            <a:r>
              <a:rPr lang="es-ES" sz="1400" b="1" u="sng" dirty="0">
                <a:solidFill>
                  <a:schemeClr val="tx2"/>
                </a:solidFill>
              </a:rPr>
              <a:t>universitarios</a:t>
            </a:r>
            <a:r>
              <a:rPr lang="es-ES" sz="1400" b="1" dirty="0">
                <a:solidFill>
                  <a:schemeClr val="tx2"/>
                </a:solidFill>
              </a:rPr>
              <a:t> mejor remunerados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29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96178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Competencias clave entre los jóvenes</a:t>
            </a:r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27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65880" y="1062934"/>
            <a:ext cx="8154291" cy="421849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De las ocho competencias clave que marca la Unión Europea, valore cómo las dominan los jóvenes que acaban de terminar sus estudios universitarios o de Formación Profesional.  </a:t>
            </a:r>
          </a:p>
          <a:p>
            <a:pPr lvl="0"/>
            <a:endParaRPr lang="es-ES" sz="1200" dirty="0">
              <a:latin typeface="+mn-lt"/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181644010"/>
              </p:ext>
            </p:extLst>
          </p:nvPr>
        </p:nvGraphicFramePr>
        <p:xfrm>
          <a:off x="623069" y="1484783"/>
          <a:ext cx="7785919" cy="463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6108735"/>
            <a:ext cx="24721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800" dirty="0">
                <a:solidFill>
                  <a:schemeClr val="tx2"/>
                </a:solidFill>
              </a:rPr>
              <a:t> 0=“no lo domina nada”  </a:t>
            </a:r>
          </a:p>
          <a:p>
            <a:r>
              <a:rPr lang="es-ES" sz="800" dirty="0">
                <a:solidFill>
                  <a:schemeClr val="tx2"/>
                </a:solidFill>
              </a:rPr>
              <a:t>10=“lo domina a la perfección”</a:t>
            </a:r>
            <a:endParaRPr lang="es-E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971600" y="1844824"/>
            <a:ext cx="3016076" cy="108012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45" y="4437112"/>
            <a:ext cx="1629812" cy="1629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35253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Condiciones Laborales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28</a:t>
            </a:fld>
            <a:r>
              <a:rPr lang="fr-FR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928522"/>
            <a:ext cx="8405811" cy="628270"/>
          </a:xfrm>
        </p:spPr>
        <p:txBody>
          <a:bodyPr>
            <a:normAutofit/>
          </a:bodyPr>
          <a:lstStyle/>
          <a:p>
            <a:r>
              <a:rPr lang="es-ES" sz="1200" dirty="0"/>
              <a:t> En su opinión, ¿cuáles son las condiciones laborales que más valoran los empleados? </a:t>
            </a:r>
          </a:p>
          <a:p>
            <a:r>
              <a:rPr lang="es-ES" sz="1200" b="0" dirty="0"/>
              <a:t>(% de “mucho”)</a:t>
            </a:r>
            <a:r>
              <a:rPr lang="es-ES" sz="1200" dirty="0"/>
              <a:t> </a:t>
            </a:r>
            <a:endParaRPr lang="es-ES" sz="1200" b="0" dirty="0">
              <a:latin typeface="+mn-lt"/>
            </a:endParaRPr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11" name="10 Gráfico"/>
          <p:cNvGraphicFramePr/>
          <p:nvPr>
            <p:extLst>
              <p:ext uri="{D42A27DB-BD31-4B8C-83A1-F6EECF244321}">
                <p14:modId xmlns="" xmlns:p14="http://schemas.microsoft.com/office/powerpoint/2010/main" val="216718580"/>
              </p:ext>
            </p:extLst>
          </p:nvPr>
        </p:nvGraphicFramePr>
        <p:xfrm>
          <a:off x="539254" y="1187973"/>
          <a:ext cx="8280288" cy="527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727695" y="1700808"/>
            <a:ext cx="2332137" cy="864096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804248" y="3140968"/>
            <a:ext cx="432048" cy="36004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7272808" y="1700808"/>
            <a:ext cx="432048" cy="36004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6448029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9326" y="996356"/>
            <a:ext cx="2528954" cy="40318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70"/>
            <a:r>
              <a:rPr lang="en-GB" sz="26200" b="1" dirty="0">
                <a:solidFill>
                  <a:srgbClr val="00AEC6"/>
                </a:solidFill>
                <a:latin typeface="+mj-lt"/>
                <a:cs typeface="Sakkal Majalla" pitchFamily="2" charset="-78"/>
              </a:rPr>
              <a:t>4</a:t>
            </a:r>
            <a:endParaRPr lang="en-GB" sz="26200" dirty="0">
              <a:solidFill>
                <a:srgbClr val="00AEC6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3059146"/>
            <a:ext cx="9144000" cy="6001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70" lvl="1" algn="ctr"/>
            <a:r>
              <a:rPr lang="es-ES_tradnl" sz="3900" dirty="0">
                <a:solidFill>
                  <a:schemeClr val="bg1"/>
                </a:solidFill>
                <a:latin typeface="+mj-lt"/>
              </a:rPr>
              <a:t>Profesionales del futuro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0" y="6242505"/>
            <a:ext cx="9144000" cy="613016"/>
            <a:chOff x="0" y="6242505"/>
            <a:chExt cx="9144000" cy="613016"/>
          </a:xfrm>
        </p:grpSpPr>
        <p:sp>
          <p:nvSpPr>
            <p:cNvPr id="8" name="7 Rectángulo"/>
            <p:cNvSpPr/>
            <p:nvPr/>
          </p:nvSpPr>
          <p:spPr>
            <a:xfrm>
              <a:off x="0" y="6242505"/>
              <a:ext cx="9144000" cy="613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19887" tIns="59943" rIns="119887" bIns="59943" spcCol="0" rtlCol="0" anchor="ctr"/>
            <a:lstStyle/>
            <a:p>
              <a:pPr algn="ctr" eaLnBrk="1" hangingPunct="1"/>
              <a:endParaRPr lang="es-ES" sz="2100" dirty="0">
                <a:solidFill>
                  <a:srgbClr val="027180"/>
                </a:solidFill>
                <a:latin typeface="+mj-lt"/>
                <a:cs typeface="Arial" charset="0"/>
              </a:endParaRPr>
            </a:p>
          </p:txBody>
        </p:sp>
        <p:pic>
          <p:nvPicPr>
            <p:cNvPr id="9" name="Picture 2" descr="C:\Users\José Juan\Desktop\Sin títul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884" y="6348106"/>
              <a:ext cx="1881674" cy="3784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X:\comunicacion\FUNDACION AXA\10. imagen\Logos Fundacion AXA 2016\Nuevo logo fundacion ax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6309320"/>
              <a:ext cx="1788322" cy="456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9556" l="0" r="100000">
                          <a14:foregroundMark x1="30078" y1="24444" x2="30078" y2="24444"/>
                          <a14:foregroundMark x1="16602" y1="26667" x2="16602" y2="26667"/>
                          <a14:foregroundMark x1="66602" y1="20000" x2="66602" y2="20000"/>
                          <a14:foregroundMark x1="86035" y1="17778" x2="86035" y2="17778"/>
                          <a14:foregroundMark x1="87109" y1="63556" x2="87109" y2="63556"/>
                          <a14:foregroundMark x1="95410" y1="67556" x2="95410" y2="6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61610"/>
              <a:ext cx="1599634" cy="35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6358870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Empresas entrevistadas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3</a:t>
            </a:fld>
            <a:r>
              <a:rPr lang="fr-FR"/>
              <a:t>   |  </a:t>
            </a:r>
            <a:endParaRPr lang="fr-FR" dirty="0"/>
          </a:p>
        </p:txBody>
      </p:sp>
      <p:pic>
        <p:nvPicPr>
          <p:cNvPr id="10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="" xmlns:p14="http://schemas.microsoft.com/office/powerpoint/2010/main" val="697316124"/>
              </p:ext>
            </p:extLst>
          </p:nvPr>
        </p:nvGraphicFramePr>
        <p:xfrm>
          <a:off x="403001" y="1676536"/>
          <a:ext cx="4127217" cy="427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27332" y="903861"/>
            <a:ext cx="857209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algn="ctr" defTabSz="457200">
              <a:spcBef>
                <a:spcPct val="20000"/>
              </a:spcBef>
              <a:buSzPct val="120000"/>
            </a:pPr>
            <a:r>
              <a:rPr lang="es-ES" sz="1600" b="1" dirty="0" smtClean="0">
                <a:solidFill>
                  <a:schemeClr val="tx2"/>
                </a:solidFill>
                <a:latin typeface="Century Gothic" pitchFamily="34" charset="0"/>
                <a:cs typeface="Arial"/>
              </a:rPr>
              <a:t>2.500 </a:t>
            </a:r>
            <a:r>
              <a:rPr lang="es-ES" sz="1600" b="1" dirty="0">
                <a:solidFill>
                  <a:schemeClr val="tx2"/>
                </a:solidFill>
                <a:latin typeface="Century Gothic" pitchFamily="34" charset="0"/>
                <a:cs typeface="Arial"/>
              </a:rPr>
              <a:t>de empresas entrevistadas en toda España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4613783" y="1322647"/>
            <a:ext cx="0" cy="469945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16 Gráfico"/>
          <p:cNvGraphicFramePr/>
          <p:nvPr>
            <p:extLst>
              <p:ext uri="{D42A27DB-BD31-4B8C-83A1-F6EECF244321}">
                <p14:modId xmlns="" xmlns:p14="http://schemas.microsoft.com/office/powerpoint/2010/main" val="3260546829"/>
              </p:ext>
            </p:extLst>
          </p:nvPr>
        </p:nvGraphicFramePr>
        <p:xfrm>
          <a:off x="4624228" y="1718486"/>
          <a:ext cx="4464496" cy="47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95" y="3789040"/>
            <a:ext cx="852825" cy="852825"/>
          </a:xfrm>
          <a:prstGeom prst="rect">
            <a:avLst/>
          </a:prstGeom>
        </p:spPr>
      </p:pic>
      <p:sp>
        <p:nvSpPr>
          <p:cNvPr id="19" name="18 Rectángulo redondeado"/>
          <p:cNvSpPr/>
          <p:nvPr/>
        </p:nvSpPr>
        <p:spPr>
          <a:xfrm>
            <a:off x="305780" y="2276872"/>
            <a:ext cx="4050196" cy="151216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2 Rectángulo">
            <a:extLst>
              <a:ext uri="{FF2B5EF4-FFF2-40B4-BE49-F238E27FC236}">
                <a16:creationId xmlns="" xmlns:a16="http://schemas.microsoft.com/office/drawing/2014/main" id="{665F13EF-117A-491B-8722-680A5FB70822}"/>
              </a:ext>
            </a:extLst>
          </p:cNvPr>
          <p:cNvSpPr/>
          <p:nvPr/>
        </p:nvSpPr>
        <p:spPr>
          <a:xfrm>
            <a:off x="582398" y="1276014"/>
            <a:ext cx="36551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defTabSz="457200"/>
            <a:r>
              <a:rPr lang="es-ES" sz="1400" b="1" dirty="0">
                <a:solidFill>
                  <a:schemeClr val="tx2"/>
                </a:solidFill>
              </a:rPr>
              <a:t>Distribución por número de trabajadores</a:t>
            </a:r>
          </a:p>
        </p:txBody>
      </p:sp>
      <p:sp>
        <p:nvSpPr>
          <p:cNvPr id="20" name="2 Rectángulo">
            <a:extLst>
              <a:ext uri="{FF2B5EF4-FFF2-40B4-BE49-F238E27FC236}">
                <a16:creationId xmlns="" xmlns:a16="http://schemas.microsoft.com/office/drawing/2014/main" id="{85E2FFD6-E9F8-4BC1-9DE2-F4F1A060C7FE}"/>
              </a:ext>
            </a:extLst>
          </p:cNvPr>
          <p:cNvSpPr/>
          <p:nvPr/>
        </p:nvSpPr>
        <p:spPr>
          <a:xfrm>
            <a:off x="5680513" y="1285005"/>
            <a:ext cx="235192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defTabSz="457200"/>
            <a:r>
              <a:rPr lang="es-ES" sz="1400" b="1" dirty="0">
                <a:solidFill>
                  <a:schemeClr val="tx2"/>
                </a:solidFill>
              </a:rPr>
              <a:t>Distribución por sectores</a:t>
            </a:r>
          </a:p>
        </p:txBody>
      </p:sp>
    </p:spTree>
    <p:extLst>
      <p:ext uri="{BB962C8B-B14F-4D97-AF65-F5344CB8AC3E}">
        <p14:creationId xmlns="" xmlns:p14="http://schemas.microsoft.com/office/powerpoint/2010/main" val="1157452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Puestos de trabajo del futuro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30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928522"/>
            <a:ext cx="8405811" cy="700278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Actualmente, ¿existen en su empresa perfiles que se puedan adaptar a la futura demanda de empleo?</a:t>
            </a:r>
          </a:p>
          <a:p>
            <a:pPr algn="just"/>
            <a:endParaRPr lang="es-ES" sz="1200" dirty="0">
              <a:latin typeface="+mn-lt"/>
            </a:endParaRPr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9" name="Espace réservé du graphique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5165990"/>
              </p:ext>
            </p:extLst>
          </p:nvPr>
        </p:nvGraphicFramePr>
        <p:xfrm>
          <a:off x="305776" y="1479262"/>
          <a:ext cx="8586704" cy="451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7606818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El papel de las máquinas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31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928522"/>
            <a:ext cx="8405811" cy="340238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¿Qué porcentaje de trabajo actual cree que pueden asumir las máquinas en el futuro?</a:t>
            </a:r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3146801482"/>
              </p:ext>
            </p:extLst>
          </p:nvPr>
        </p:nvGraphicFramePr>
        <p:xfrm>
          <a:off x="407363" y="1297058"/>
          <a:ext cx="8341101" cy="48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41" y="1396776"/>
            <a:ext cx="1269842" cy="1269842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6940824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Puestos que desaparecerán en el futuro </a:t>
            </a:r>
            <a:endParaRPr lang="es-ES" dirty="0"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32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928522"/>
            <a:ext cx="8405811" cy="340238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En general, ¿qué tipo de empleos cree que desaparecerán más a corto plazo en su sector?</a:t>
            </a:r>
            <a:endParaRPr lang="es-ES" sz="1200" dirty="0">
              <a:latin typeface="+mn-lt"/>
            </a:endParaRPr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pic>
        <p:nvPicPr>
          <p:cNvPr id="9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Bandera de Aragón(Instituciona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9" y="1268760"/>
            <a:ext cx="635139" cy="4868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18" t="20672" r="12695" b="15624"/>
          <a:stretch/>
        </p:blipFill>
        <p:spPr bwMode="auto">
          <a:xfrm>
            <a:off x="1448208" y="1512205"/>
            <a:ext cx="6831657" cy="449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161524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+mj-lt"/>
              </a:rPr>
              <a:t>Puestos de trabajo del futuro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33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928522"/>
            <a:ext cx="8405811" cy="700278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En los próximos años nacerán nuevos puestos de trabajos, ¿cuáles visualiza Ud. en su sector? </a:t>
            </a:r>
          </a:p>
          <a:p>
            <a:pPr algn="just"/>
            <a:endParaRPr lang="es-ES" sz="1200" dirty="0">
              <a:latin typeface="+mn-lt"/>
            </a:endParaRPr>
          </a:p>
        </p:txBody>
      </p:sp>
      <p:pic>
        <p:nvPicPr>
          <p:cNvPr id="8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5776" y="937897"/>
            <a:ext cx="250271" cy="250076"/>
          </a:xfrm>
          <a:prstGeom prst="rect">
            <a:avLst/>
          </a:prstGeom>
          <a:noFill/>
        </p:spPr>
      </p:pic>
      <p:pic>
        <p:nvPicPr>
          <p:cNvPr id="9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 descr="Bandera de Aragón(Instituciona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9" y="1268760"/>
            <a:ext cx="635139" cy="4868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avier.ciria\AppData\Local\Microsoft\Windows\Temporary Internet Files\Content.Outlook\TY1ZO18T\NuevosAragó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67" t="9767" r="12708" b="10556"/>
          <a:stretch/>
        </p:blipFill>
        <p:spPr bwMode="auto">
          <a:xfrm>
            <a:off x="1547664" y="1257350"/>
            <a:ext cx="6129808" cy="5009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784802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 txBox="1">
            <a:spLocks/>
          </p:cNvSpPr>
          <p:nvPr/>
        </p:nvSpPr>
        <p:spPr bwMode="auto">
          <a:xfrm>
            <a:off x="3717" y="2769725"/>
            <a:ext cx="9147716" cy="123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887" tIns="59943" rIns="119887" bIns="59943"/>
          <a:lstStyle/>
          <a:p>
            <a:pPr algn="ctr" defTabSz="1198870"/>
            <a:r>
              <a:rPr lang="es-ES_tradnl" altLang="fr-FR" sz="7200" dirty="0">
                <a:solidFill>
                  <a:schemeClr val="bg1"/>
                </a:solidFill>
                <a:latin typeface="+mj-lt"/>
              </a:rPr>
              <a:t>¡Muchas gracias!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0" y="6242505"/>
            <a:ext cx="9144000" cy="613016"/>
            <a:chOff x="0" y="6242505"/>
            <a:chExt cx="9144000" cy="613016"/>
          </a:xfrm>
        </p:grpSpPr>
        <p:sp>
          <p:nvSpPr>
            <p:cNvPr id="7" name="6 Rectángulo"/>
            <p:cNvSpPr/>
            <p:nvPr/>
          </p:nvSpPr>
          <p:spPr>
            <a:xfrm>
              <a:off x="0" y="6242505"/>
              <a:ext cx="9144000" cy="613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19887" tIns="59943" rIns="119887" bIns="59943" spcCol="0" rtlCol="0" anchor="ctr"/>
            <a:lstStyle/>
            <a:p>
              <a:pPr algn="ctr" eaLnBrk="1" hangingPunct="1"/>
              <a:endParaRPr lang="es-ES" sz="2100" dirty="0">
                <a:solidFill>
                  <a:srgbClr val="027180"/>
                </a:solidFill>
                <a:latin typeface="+mj-lt"/>
                <a:cs typeface="Arial" charset="0"/>
              </a:endParaRPr>
            </a:p>
          </p:txBody>
        </p:sp>
        <p:pic>
          <p:nvPicPr>
            <p:cNvPr id="8" name="Picture 2" descr="C:\Users\José Juan\Desktop\Sin títul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884" y="6348106"/>
              <a:ext cx="1881674" cy="3784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X:\comunicacion\FUNDACION AXA\10. imagen\Logos Fundacion AXA 2016\Nuevo logo fundacion ax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6309320"/>
              <a:ext cx="1788322" cy="456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9556" l="0" r="100000">
                          <a14:foregroundMark x1="30078" y1="24444" x2="30078" y2="24444"/>
                          <a14:foregroundMark x1="16602" y1="26667" x2="16602" y2="26667"/>
                          <a14:foregroundMark x1="66602" y1="20000" x2="66602" y2="20000"/>
                          <a14:foregroundMark x1="86035" y1="17778" x2="86035" y2="17778"/>
                          <a14:foregroundMark x1="87109" y1="63556" x2="87109" y2="63556"/>
                          <a14:foregroundMark x1="95410" y1="67556" x2="95410" y2="6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61610"/>
              <a:ext cx="1599634" cy="35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0298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9326" y="996356"/>
            <a:ext cx="2528954" cy="403187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70"/>
            <a:r>
              <a:rPr lang="en-GB" sz="26200" b="1" dirty="0">
                <a:solidFill>
                  <a:srgbClr val="00AEC6"/>
                </a:solidFill>
                <a:latin typeface="+mj-lt"/>
                <a:cs typeface="Sakkal Majalla" pitchFamily="2" charset="-78"/>
              </a:rPr>
              <a:t>1</a:t>
            </a:r>
            <a:endParaRPr lang="en-GB" sz="26200" dirty="0">
              <a:solidFill>
                <a:srgbClr val="00AEC6"/>
              </a:solidFill>
              <a:latin typeface="+mj-lt"/>
              <a:cs typeface="Sakkal Majalla" pitchFamily="2" charset="-78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0" y="3059146"/>
            <a:ext cx="9144000" cy="6001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570" lvl="1" algn="ctr"/>
            <a:r>
              <a:rPr lang="es-ES_tradnl" sz="3900" dirty="0">
                <a:solidFill>
                  <a:schemeClr val="bg1"/>
                </a:solidFill>
                <a:latin typeface="+mj-lt"/>
              </a:rPr>
              <a:t>Necesidades laborales actuales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0" y="6242505"/>
            <a:ext cx="9144000" cy="613016"/>
            <a:chOff x="0" y="6242505"/>
            <a:chExt cx="9144000" cy="613016"/>
          </a:xfrm>
        </p:grpSpPr>
        <p:sp>
          <p:nvSpPr>
            <p:cNvPr id="11" name="10 Rectángulo"/>
            <p:cNvSpPr/>
            <p:nvPr/>
          </p:nvSpPr>
          <p:spPr>
            <a:xfrm>
              <a:off x="0" y="6242505"/>
              <a:ext cx="9144000" cy="613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119887" tIns="59943" rIns="119887" bIns="59943" spcCol="0" rtlCol="0" anchor="ctr"/>
            <a:lstStyle/>
            <a:p>
              <a:pPr algn="ctr" eaLnBrk="1" hangingPunct="1"/>
              <a:endParaRPr lang="es-ES" sz="2100" dirty="0">
                <a:solidFill>
                  <a:srgbClr val="027180"/>
                </a:solidFill>
                <a:latin typeface="+mj-lt"/>
                <a:cs typeface="Arial" charset="0"/>
              </a:endParaRPr>
            </a:p>
          </p:txBody>
        </p:sp>
        <p:pic>
          <p:nvPicPr>
            <p:cNvPr id="12" name="Picture 2" descr="C:\Users\José Juan\Desktop\Sin títul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884" y="6348106"/>
              <a:ext cx="1881674" cy="3784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X:\comunicacion\FUNDACION AXA\10. imagen\Logos Fundacion AXA 2016\Nuevo logo fundacion ax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6309320"/>
              <a:ext cx="1788322" cy="4560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0" b="99556" l="0" r="100000">
                          <a14:foregroundMark x1="30078" y1="24444" x2="30078" y2="24444"/>
                          <a14:foregroundMark x1="16602" y1="26667" x2="16602" y2="26667"/>
                          <a14:foregroundMark x1="66602" y1="20000" x2="66602" y2="20000"/>
                          <a14:foregroundMark x1="86035" y1="17778" x2="86035" y2="17778"/>
                          <a14:foregroundMark x1="87109" y1="63556" x2="87109" y2="63556"/>
                          <a14:foregroundMark x1="95410" y1="67556" x2="95410" y2="67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61610"/>
              <a:ext cx="1599634" cy="35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084050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Perspectivas de contratación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5</a:t>
            </a:fld>
            <a:r>
              <a:rPr lang="fr-FR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1062935"/>
            <a:ext cx="8405811" cy="700278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Para comenzar, respecto al año pasado, ¿diría que en 2018 la plantilla de trabajadores de su empresa…?</a:t>
            </a:r>
          </a:p>
        </p:txBody>
      </p:sp>
      <p:graphicFrame>
        <p:nvGraphicFramePr>
          <p:cNvPr id="6" name="Espace réservé du graphique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63154713"/>
              </p:ext>
            </p:extLst>
          </p:nvPr>
        </p:nvGraphicFramePr>
        <p:xfrm>
          <a:off x="305776" y="1479262"/>
          <a:ext cx="8586704" cy="451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pic>
        <p:nvPicPr>
          <p:cNvPr id="7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892734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Perspectivas de </a:t>
            </a:r>
            <a:r>
              <a:rPr lang="es-ES" dirty="0" smtClean="0">
                <a:latin typeface="+mj-lt"/>
              </a:rPr>
              <a:t>contratación por CA</a:t>
            </a:r>
            <a:endParaRPr lang="es-ES" dirty="0">
              <a:latin typeface="+mj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6</a:t>
            </a:fld>
            <a:r>
              <a:rPr lang="fr-FR">
                <a:solidFill>
                  <a:srgbClr val="004563"/>
                </a:solidFill>
              </a:rPr>
              <a:t>   |  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38189" y="1062935"/>
            <a:ext cx="8405811" cy="700278"/>
          </a:xfrm>
        </p:spPr>
        <p:txBody>
          <a:bodyPr>
            <a:normAutofit/>
          </a:bodyPr>
          <a:lstStyle/>
          <a:p>
            <a:pPr lvl="0"/>
            <a:r>
              <a:rPr lang="es-ES" sz="1200" dirty="0"/>
              <a:t>Para comenzar, respecto al año pasado, ¿diría que en 2018 la plantilla de trabajadores de su empresa…?</a:t>
            </a:r>
          </a:p>
        </p:txBody>
      </p:sp>
      <p:pic>
        <p:nvPicPr>
          <p:cNvPr id="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pic>
        <p:nvPicPr>
          <p:cNvPr id="7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="" xmlns:p14="http://schemas.microsoft.com/office/powerpoint/2010/main" val="2898181538"/>
              </p:ext>
            </p:extLst>
          </p:nvPr>
        </p:nvGraphicFramePr>
        <p:xfrm>
          <a:off x="251520" y="1313011"/>
          <a:ext cx="8538607" cy="506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866640" y="1804878"/>
            <a:ext cx="5217528" cy="360040"/>
          </a:xfrm>
          <a:prstGeom prst="roundRect">
            <a:avLst/>
          </a:prstGeom>
          <a:solidFill>
            <a:srgbClr val="51752D">
              <a:alpha val="2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489884" y="6273606"/>
            <a:ext cx="213680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*La  muestra  no es suficiente en: Canarias y Murcia.</a:t>
            </a:r>
          </a:p>
        </p:txBody>
      </p:sp>
    </p:spTree>
    <p:extLst>
      <p:ext uri="{BB962C8B-B14F-4D97-AF65-F5344CB8AC3E}">
        <p14:creationId xmlns="" xmlns:p14="http://schemas.microsoft.com/office/powerpoint/2010/main" val="398510210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792" y="254596"/>
            <a:ext cx="7681293" cy="432048"/>
          </a:xfrm>
        </p:spPr>
        <p:txBody>
          <a:bodyPr>
            <a:no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Formación</a:t>
            </a:r>
            <a:r>
              <a:rPr lang="en-US" dirty="0"/>
              <a:t> que </a:t>
            </a:r>
            <a:r>
              <a:rPr lang="en-US" dirty="0" err="1"/>
              <a:t>necesitan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7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03000" y="1037608"/>
            <a:ext cx="8154291" cy="259450"/>
          </a:xfrm>
        </p:spPr>
        <p:txBody>
          <a:bodyPr>
            <a:normAutofit/>
          </a:bodyPr>
          <a:lstStyle/>
          <a:p>
            <a:r>
              <a:rPr lang="es-ES" sz="1200" dirty="0"/>
              <a:t>¿Qué tipo de formación necesitáis en mayor medida?</a:t>
            </a:r>
          </a:p>
          <a:p>
            <a:pPr lvl="0"/>
            <a:endParaRPr lang="es-ES" sz="1200" dirty="0">
              <a:latin typeface="+mn-lt"/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="" xmlns:p14="http://schemas.microsoft.com/office/powerpoint/2010/main" val="352724856"/>
              </p:ext>
            </p:extLst>
          </p:nvPr>
        </p:nvGraphicFramePr>
        <p:xfrm>
          <a:off x="827584" y="1297058"/>
          <a:ext cx="7920880" cy="501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71001" y="3933056"/>
            <a:ext cx="8328256" cy="2088232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663080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7695" y="188639"/>
            <a:ext cx="7681293" cy="48117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200" dirty="0" err="1"/>
              <a:t>Titulados</a:t>
            </a:r>
            <a:r>
              <a:rPr lang="en-US" sz="2200" dirty="0"/>
              <a:t> de FP que </a:t>
            </a:r>
            <a:r>
              <a:rPr lang="en-US" sz="2200" dirty="0" err="1"/>
              <a:t>contratarán</a:t>
            </a:r>
            <a:endParaRPr lang="en-US" dirty="0"/>
          </a:p>
        </p:txBody>
      </p:sp>
      <p:sp>
        <p:nvSpPr>
          <p:cNvPr id="45" name="4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/>
              <a:pPr/>
              <a:t>8</a:t>
            </a:fld>
            <a:r>
              <a:rPr lang="fr-FR"/>
              <a:t>   |  </a:t>
            </a:r>
            <a:endParaRPr lang="fr-FR" dirty="0"/>
          </a:p>
        </p:txBody>
      </p:sp>
      <p:sp>
        <p:nvSpPr>
          <p:cNvPr id="1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65880" y="1062935"/>
            <a:ext cx="8154291" cy="259450"/>
          </a:xfrm>
        </p:spPr>
        <p:txBody>
          <a:bodyPr>
            <a:normAutofit/>
          </a:bodyPr>
          <a:lstStyle/>
          <a:p>
            <a:r>
              <a:rPr lang="es-ES" sz="1200" dirty="0"/>
              <a:t>¿En qué área de FP en concreto?</a:t>
            </a:r>
          </a:p>
          <a:p>
            <a:pPr lvl="0"/>
            <a:endParaRPr lang="es-ES" sz="1200" dirty="0">
              <a:latin typeface="+mn-lt"/>
            </a:endParaRPr>
          </a:p>
        </p:txBody>
      </p:sp>
      <p:pic>
        <p:nvPicPr>
          <p:cNvPr id="1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pic>
        <p:nvPicPr>
          <p:cNvPr id="7" name="Picture 2" descr="X:\comunicacion\FUNDACION AXA\10. imagen\Logos Fundacion AXA 2016\Nuevo logo fundacion a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8" y="108893"/>
            <a:ext cx="1691680" cy="44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0"/>
            <a:ext cx="611560" cy="76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3275856" y="1474984"/>
            <a:ext cx="28648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defTabSz="457200"/>
            <a:r>
              <a:rPr lang="es-ES" sz="1400" b="1" u="sng" dirty="0">
                <a:solidFill>
                  <a:schemeClr val="accent3">
                    <a:lumMod val="50000"/>
                  </a:schemeClr>
                </a:solidFill>
              </a:rPr>
              <a:t>Títulos de </a:t>
            </a:r>
            <a:r>
              <a:rPr lang="es-ES" sz="1400" b="1" u="sng" dirty="0" smtClean="0">
                <a:solidFill>
                  <a:schemeClr val="accent3">
                    <a:lumMod val="50000"/>
                  </a:schemeClr>
                </a:solidFill>
              </a:rPr>
              <a:t>FP</a:t>
            </a: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</a:rPr>
              <a:t>más </a:t>
            </a:r>
            <a:r>
              <a:rPr lang="es-ES" sz="1400" b="1" dirty="0">
                <a:solidFill>
                  <a:schemeClr val="accent3">
                    <a:lumMod val="50000"/>
                  </a:schemeClr>
                </a:solidFill>
              </a:rPr>
              <a:t>demandados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80278"/>
            <a:ext cx="520462" cy="520462"/>
          </a:xfrm>
          <a:prstGeom prst="rect">
            <a:avLst/>
          </a:prstGeom>
        </p:spPr>
      </p:pic>
      <p:graphicFrame>
        <p:nvGraphicFramePr>
          <p:cNvPr id="12" name="11 Gráfico"/>
          <p:cNvGraphicFramePr/>
          <p:nvPr>
            <p:extLst>
              <p:ext uri="{D42A27DB-BD31-4B8C-83A1-F6EECF244321}">
                <p14:modId xmlns="" xmlns:p14="http://schemas.microsoft.com/office/powerpoint/2010/main" val="3950401653"/>
              </p:ext>
            </p:extLst>
          </p:nvPr>
        </p:nvGraphicFramePr>
        <p:xfrm>
          <a:off x="561231" y="1833473"/>
          <a:ext cx="7681293" cy="447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3964630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Titulados</a:t>
            </a:r>
            <a:r>
              <a:rPr lang="en-US" dirty="0"/>
              <a:t> de FP que </a:t>
            </a:r>
            <a:r>
              <a:rPr lang="en-US" dirty="0" err="1" smtClean="0"/>
              <a:t>contratarán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1F497D"/>
                </a:solidFill>
              </a:rPr>
              <a:pPr/>
              <a:t>9</a:t>
            </a:fld>
            <a:r>
              <a:rPr lang="fr-FR" smtClean="0">
                <a:solidFill>
                  <a:srgbClr val="1F497D"/>
                </a:solidFill>
              </a:rPr>
              <a:t>   |  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765880" y="1062935"/>
            <a:ext cx="8154291" cy="259450"/>
          </a:xfrm>
        </p:spPr>
        <p:txBody>
          <a:bodyPr>
            <a:normAutofit/>
          </a:bodyPr>
          <a:lstStyle/>
          <a:p>
            <a:r>
              <a:rPr lang="es-ES" sz="1200" dirty="0"/>
              <a:t>¿En qué área de FP en concreto?</a:t>
            </a:r>
          </a:p>
          <a:p>
            <a:pPr lvl="0"/>
            <a:endParaRPr lang="es-ES" sz="1200" dirty="0">
              <a:latin typeface="+mn-lt"/>
            </a:endParaRPr>
          </a:p>
        </p:txBody>
      </p:sp>
      <p:pic>
        <p:nvPicPr>
          <p:cNvPr id="9" name="Picture 2" descr="C:\Users\ASUS\Downloads\question-mark-310100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798" y="1062935"/>
            <a:ext cx="250271" cy="25007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2340603" y="1435904"/>
            <a:ext cx="5385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s-ES" sz="1400" b="1" u="sng" dirty="0" smtClean="0">
                <a:solidFill>
                  <a:srgbClr val="9BBB59">
                    <a:lumMod val="50000"/>
                  </a:srgbClr>
                </a:solidFill>
              </a:rPr>
              <a:t>Comparativa de demanda de FP por CA</a:t>
            </a:r>
            <a:endParaRPr lang="es-ES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0237" y="6213887"/>
            <a:ext cx="2728311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7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*La  muestra  no es suficiente en: Canarias, Extremadura y Murcia.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8528304"/>
              </p:ext>
            </p:extLst>
          </p:nvPr>
        </p:nvGraphicFramePr>
        <p:xfrm>
          <a:off x="480908" y="1833473"/>
          <a:ext cx="8178523" cy="4249875"/>
        </p:xfrm>
        <a:graphic>
          <a:graphicData uri="http://schemas.openxmlformats.org/drawingml/2006/table">
            <a:tbl>
              <a:tblPr/>
              <a:tblGrid>
                <a:gridCol w="1354270"/>
                <a:gridCol w="2274751"/>
                <a:gridCol w="2274751"/>
                <a:gridCol w="2274751"/>
              </a:tblGrid>
              <a:tr h="28332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1º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2º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3º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Hostelería y turismo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Comercio y marketing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Finanzas y seguros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Mecánica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Electricidad y electrónica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Instalación y mantenimiento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Asturias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Hostelería y turismo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Sanidad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Instalación y mantenimiento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Baleares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Hostelería y turismo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Electricidad y electrónica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Instalación y mantenimiento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Electricidad y electrónica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Mecánica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Transporte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Castilla La Mancha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Mecánica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Química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Industria alimentaria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Mecánica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Electricidad y electrónica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Finanzas y seguros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Hostelería y turismo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 smtClean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Química</a:t>
                      </a:r>
                      <a:endParaRPr lang="es-ES" sz="1200" b="1" i="0" u="none" strike="noStrike" kern="1200" dirty="0">
                        <a:solidFill>
                          <a:srgbClr val="4F6228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Finanzas y seguros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Com. Valenciana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Electricidad y electrónica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Instalación y mantenimiento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200" b="1" i="0" u="none" strike="noStrike" kern="1200" dirty="0">
                          <a:solidFill>
                            <a:srgbClr val="4F6228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Mecánica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Electricidad y electrónica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Finanzas y seguros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Mecánica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 Rioja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Electricidad y electrónica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Instalación y mantenimiento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Finanzas y seguros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Madrid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Hostelería y turismo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Finanzas y seguros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Electricidad y electrónica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Mecánica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Industria alimentaria</a:t>
                      </a:r>
                      <a:endParaRPr lang="es-ES" sz="1200" b="1" i="0" u="none" strike="noStrike" dirty="0">
                        <a:solidFill>
                          <a:srgbClr val="4F6228"/>
                        </a:solidFill>
                        <a:effectLst/>
                        <a:latin typeface="Calibri"/>
                      </a:endParaRP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Instalación y mantenimiento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2833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66955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Mecánica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Electricidad y electrónica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4F6228"/>
                          </a:solidFill>
                          <a:effectLst/>
                          <a:latin typeface="Calibri"/>
                        </a:rPr>
                        <a:t>Instalación y mantenimiento</a:t>
                      </a:r>
                    </a:p>
                  </a:txBody>
                  <a:tcPr marL="7439" marR="7439" marT="74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57" y="1233475"/>
            <a:ext cx="520462" cy="5204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57259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plate_PPT_AXA_EN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emplate_PPT_AXA_EN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emplate_PPT_AXA_EN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template_PPT_AXA_EN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template_PPT_AXA_EN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template_PPT_AXA_EN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template_PPT_AXA_EN[1]</Template>
  <TotalTime>8432</TotalTime>
  <Words>1461</Words>
  <Application>Microsoft Office PowerPoint</Application>
  <PresentationFormat>Presentación en pantalla (4:3)</PresentationFormat>
  <Paragraphs>360</Paragraphs>
  <Slides>34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template_PPT_AXA_EN[1]</vt:lpstr>
      <vt:lpstr>1_template_PPT_AXA_EN[1]</vt:lpstr>
      <vt:lpstr>2_template_PPT_AXA_EN[1]</vt:lpstr>
      <vt:lpstr>3_template_PPT_AXA_EN[1]</vt:lpstr>
      <vt:lpstr>4_template_PPT_AXA_EN[1]</vt:lpstr>
      <vt:lpstr>5_template_PPT_AXA_EN[1]</vt:lpstr>
      <vt:lpstr>Diapositiva 1</vt:lpstr>
      <vt:lpstr>Ficha técnica</vt:lpstr>
      <vt:lpstr>Empresas entrevistadas</vt:lpstr>
      <vt:lpstr>Diapositiva 4</vt:lpstr>
      <vt:lpstr>Perspectivas de contratación</vt:lpstr>
      <vt:lpstr>Perspectivas de contratación por CA</vt:lpstr>
      <vt:lpstr> Formación que necesitan</vt:lpstr>
      <vt:lpstr> Titulados de FP que contratarán</vt:lpstr>
      <vt:lpstr>Titulados de FP que contratarán por CA</vt:lpstr>
      <vt:lpstr>Titulados universitarios que contratarán</vt:lpstr>
      <vt:lpstr>Titulados universitarios que contratarán por CA</vt:lpstr>
      <vt:lpstr>Contratación según perfil de los candidatos</vt:lpstr>
      <vt:lpstr>Contratación según perfil de los candidatos por CA</vt:lpstr>
      <vt:lpstr>Diapositiva 14</vt:lpstr>
      <vt:lpstr>Dificultades para cubrir la demanda</vt:lpstr>
      <vt:lpstr>Dificultades para cubrir la demanda por CA</vt:lpstr>
      <vt:lpstr>Perfiles difíciles</vt:lpstr>
      <vt:lpstr>Formación que necesitan</vt:lpstr>
      <vt:lpstr> Dificultades en la contratación</vt:lpstr>
      <vt:lpstr>Puestos vacantes</vt:lpstr>
      <vt:lpstr>Diapositiva 21</vt:lpstr>
      <vt:lpstr>Preparación de universitarios y FP</vt:lpstr>
      <vt:lpstr>Preparación de universitarios y FP</vt:lpstr>
      <vt:lpstr>Preparación de universitarios y FP</vt:lpstr>
      <vt:lpstr>Perfil más remunerado: FP</vt:lpstr>
      <vt:lpstr>Perfil mas remunerado: universitarios  </vt:lpstr>
      <vt:lpstr> Competencias clave entre los jóvenes</vt:lpstr>
      <vt:lpstr>Condiciones Laborales</vt:lpstr>
      <vt:lpstr>Diapositiva 29</vt:lpstr>
      <vt:lpstr>Puestos de trabajo del futuro </vt:lpstr>
      <vt:lpstr>El papel de las máquinas</vt:lpstr>
      <vt:lpstr>Puestos que desaparecerán en el futuro </vt:lpstr>
      <vt:lpstr>Puestos de trabajo del futuro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PcCom</dc:creator>
  <cp:lastModifiedBy>inma</cp:lastModifiedBy>
  <cp:revision>869</cp:revision>
  <cp:lastPrinted>2014-10-09T09:53:38Z</cp:lastPrinted>
  <dcterms:created xsi:type="dcterms:W3CDTF">2014-10-22T15:22:16Z</dcterms:created>
  <dcterms:modified xsi:type="dcterms:W3CDTF">2018-07-02T09:05:54Z</dcterms:modified>
</cp:coreProperties>
</file>